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64" r:id="rId3"/>
    <p:sldId id="257" r:id="rId4"/>
    <p:sldId id="258" r:id="rId5"/>
    <p:sldId id="259" r:id="rId6"/>
    <p:sldId id="260" r:id="rId7"/>
    <p:sldId id="263" r:id="rId8"/>
    <p:sldId id="274" r:id="rId9"/>
    <p:sldId id="261" r:id="rId10"/>
    <p:sldId id="262" r:id="rId11"/>
    <p:sldId id="265" r:id="rId12"/>
    <p:sldId id="266" r:id="rId13"/>
    <p:sldId id="267" r:id="rId14"/>
    <p:sldId id="268" r:id="rId15"/>
    <p:sldId id="269" r:id="rId16"/>
    <p:sldId id="270" r:id="rId17"/>
    <p:sldId id="271" r:id="rId18"/>
    <p:sldId id="275" r:id="rId19"/>
    <p:sldId id="272" r:id="rId20"/>
    <p:sldId id="273" r:id="rId21"/>
    <p:sldId id="276" r:id="rId22"/>
    <p:sldId id="277" r:id="rId23"/>
    <p:sldId id="278" r:id="rId24"/>
    <p:sldId id="279" r:id="rId25"/>
    <p:sldId id="280" r:id="rId26"/>
    <p:sldId id="281" r:id="rId27"/>
    <p:sldId id="282" r:id="rId28"/>
    <p:sldId id="283" r:id="rId29"/>
    <p:sldId id="284" r:id="rId30"/>
    <p:sldId id="285" r:id="rId31"/>
    <p:sldId id="286" r:id="rId32"/>
    <p:sldId id="288" r:id="rId33"/>
    <p:sldId id="287"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64A672-82FD-4FA1-B427-F95CBE6AEE99}" type="datetimeFigureOut">
              <a:rPr lang="en-US" smtClean="0"/>
              <a:pPr/>
              <a:t>1/28/2010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037457-F014-4BDA-B65E-94F5AF277F8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B68685-21C5-4553-A2BC-A81BE6684B6D}" type="slidenum">
              <a:rPr lang="en-US"/>
              <a:pPr/>
              <a:t>10</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33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795819-34F0-485B-8A5E-BFE210D678DF}" type="datetimeFigureOut">
              <a:rPr lang="en-US" smtClean="0"/>
              <a:pPr/>
              <a:t>1/28/2010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795819-34F0-485B-8A5E-BFE210D678DF}" type="datetimeFigureOut">
              <a:rPr lang="en-US" smtClean="0"/>
              <a:pPr/>
              <a:t>1/28/2010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795819-34F0-485B-8A5E-BFE210D678DF}" type="datetimeFigureOut">
              <a:rPr lang="en-US" smtClean="0"/>
              <a:pPr/>
              <a:t>1/28/2010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795819-34F0-485B-8A5E-BFE210D678DF}" type="datetimeFigureOut">
              <a:rPr lang="en-US" smtClean="0"/>
              <a:pPr/>
              <a:t>1/28/2010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95819-34F0-485B-8A5E-BFE210D678DF}" type="datetimeFigureOut">
              <a:rPr lang="en-US" smtClean="0"/>
              <a:pPr/>
              <a:t>1/28/2010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795819-34F0-485B-8A5E-BFE210D678DF}" type="datetimeFigureOut">
              <a:rPr lang="en-US" smtClean="0"/>
              <a:pPr/>
              <a:t>1/28/2010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795819-34F0-485B-8A5E-BFE210D678DF}" type="datetimeFigureOut">
              <a:rPr lang="en-US" smtClean="0"/>
              <a:pPr/>
              <a:t>1/28/2010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95819-34F0-485B-8A5E-BFE210D678DF}" type="datetimeFigureOut">
              <a:rPr lang="en-US" smtClean="0"/>
              <a:pPr/>
              <a:t>1/28/2010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8A331F-1332-49E0-87AE-8938324EDF8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reading.uoregon.edu/big_ideas/pa/pa_skills_iso.php" TargetMode="External"/><Relationship Id="rId2" Type="http://schemas.openxmlformats.org/officeDocument/2006/relationships/notesSlide" Target="../notesSlides/notesSlide20.xml"/><Relationship Id="rId1" Type="http://schemas.openxmlformats.org/officeDocument/2006/relationships/slideLayout" Target="../slideLayouts/slideLayout6.xml"/><Relationship Id="rId5" Type="http://schemas.openxmlformats.org/officeDocument/2006/relationships/hyperlink" Target="http://reading.uoregon.edu/big_ideas/pa/pa_skills_seg.php" TargetMode="External"/><Relationship Id="rId4" Type="http://schemas.openxmlformats.org/officeDocument/2006/relationships/hyperlink" Target="http://reading.uoregon.edu/big_ideas/pa/pa_skills_blend.php"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hyperlink" Target="examples%20of%20phonics%20literacy%20centers.PDF" TargetMode="External"/><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hyperlink" Target="min-lesson%20introduction%20or%20center%20assessment.pptx" TargetMode="Externa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curriculum%20based%20assessment.PDF"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reading.uoregon.edu/cia/assessment/assess_types.php#screenin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reading.uoregon.edu/cia/assessment/assess_types.php#outcome" TargetMode="External"/><Relationship Id="rId5" Type="http://schemas.openxmlformats.org/officeDocument/2006/relationships/hyperlink" Target="http://reading.uoregon.edu/cia/assessment/assess_types.php#progress_monitoring" TargetMode="External"/><Relationship Id="rId4" Type="http://schemas.openxmlformats.org/officeDocument/2006/relationships/hyperlink" Target="http://reading.uoregon.edu/cia/assessment/assess_types.php#diagnosis"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Literacy Development in Elementary &amp; Middle School</a:t>
            </a:r>
            <a:endParaRPr lang="en-US" dirty="0"/>
          </a:p>
        </p:txBody>
      </p:sp>
      <p:sp>
        <p:nvSpPr>
          <p:cNvPr id="3" name="Subtitle 2"/>
          <p:cNvSpPr>
            <a:spLocks noGrp="1"/>
          </p:cNvSpPr>
          <p:nvPr>
            <p:ph type="subTitle" idx="1"/>
          </p:nvPr>
        </p:nvSpPr>
        <p:spPr/>
        <p:txBody>
          <a:bodyPr/>
          <a:lstStyle/>
          <a:p>
            <a:r>
              <a:rPr lang="en-US" dirty="0" smtClean="0"/>
              <a:t>Week 2</a:t>
            </a:r>
          </a:p>
          <a:p>
            <a:r>
              <a:rPr lang="en-US" dirty="0" smtClean="0"/>
              <a:t>Course 05:300:495</a:t>
            </a:r>
          </a:p>
          <a:p>
            <a:r>
              <a:rPr lang="en-US" dirty="0" smtClean="0"/>
              <a:t>Joseph Campisi</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n-US"/>
              <a:t>Knowledge of Variance </a:t>
            </a:r>
          </a:p>
        </p:txBody>
      </p:sp>
      <p:sp>
        <p:nvSpPr>
          <p:cNvPr id="99331" name="Freeform 3"/>
          <p:cNvSpPr>
            <a:spLocks/>
          </p:cNvSpPr>
          <p:nvPr/>
        </p:nvSpPr>
        <p:spPr bwMode="auto">
          <a:xfrm>
            <a:off x="469900" y="1384300"/>
            <a:ext cx="7086600" cy="4884738"/>
          </a:xfrm>
          <a:custGeom>
            <a:avLst/>
            <a:gdLst/>
            <a:ahLst/>
            <a:cxnLst>
              <a:cxn ang="0">
                <a:pos x="91" y="3069"/>
              </a:cxn>
              <a:cxn ang="0">
                <a:pos x="242" y="2978"/>
              </a:cxn>
              <a:cxn ang="0">
                <a:pos x="356" y="2910"/>
              </a:cxn>
              <a:cxn ang="0">
                <a:pos x="545" y="2720"/>
              </a:cxn>
              <a:cxn ang="0">
                <a:pos x="735" y="2425"/>
              </a:cxn>
              <a:cxn ang="0">
                <a:pos x="970" y="1834"/>
              </a:cxn>
              <a:cxn ang="0">
                <a:pos x="1121" y="1440"/>
              </a:cxn>
              <a:cxn ang="0">
                <a:pos x="1167" y="1258"/>
              </a:cxn>
              <a:cxn ang="0">
                <a:pos x="1303" y="1023"/>
              </a:cxn>
              <a:cxn ang="0">
                <a:pos x="1424" y="765"/>
              </a:cxn>
              <a:cxn ang="0">
                <a:pos x="1553" y="523"/>
              </a:cxn>
              <a:cxn ang="0">
                <a:pos x="1697" y="295"/>
              </a:cxn>
              <a:cxn ang="0">
                <a:pos x="1811" y="197"/>
              </a:cxn>
              <a:cxn ang="0">
                <a:pos x="1925" y="159"/>
              </a:cxn>
              <a:cxn ang="0">
                <a:pos x="2114" y="83"/>
              </a:cxn>
              <a:cxn ang="0">
                <a:pos x="2273" y="45"/>
              </a:cxn>
              <a:cxn ang="0">
                <a:pos x="2463" y="0"/>
              </a:cxn>
              <a:cxn ang="0">
                <a:pos x="2561" y="22"/>
              </a:cxn>
              <a:cxn ang="0">
                <a:pos x="2713" y="68"/>
              </a:cxn>
              <a:cxn ang="0">
                <a:pos x="2781" y="128"/>
              </a:cxn>
              <a:cxn ang="0">
                <a:pos x="2925" y="219"/>
              </a:cxn>
              <a:cxn ang="0">
                <a:pos x="3008" y="363"/>
              </a:cxn>
              <a:cxn ang="0">
                <a:pos x="3099" y="477"/>
              </a:cxn>
              <a:cxn ang="0">
                <a:pos x="3289" y="659"/>
              </a:cxn>
              <a:cxn ang="0">
                <a:pos x="3425" y="955"/>
              </a:cxn>
              <a:cxn ang="0">
                <a:pos x="3516" y="1174"/>
              </a:cxn>
              <a:cxn ang="0">
                <a:pos x="3956" y="1978"/>
              </a:cxn>
              <a:cxn ang="0">
                <a:pos x="4130" y="2235"/>
              </a:cxn>
              <a:cxn ang="0">
                <a:pos x="4388" y="2531"/>
              </a:cxn>
              <a:cxn ang="0">
                <a:pos x="4433" y="2508"/>
              </a:cxn>
              <a:cxn ang="0">
                <a:pos x="4274" y="2379"/>
              </a:cxn>
              <a:cxn ang="0">
                <a:pos x="3933" y="1947"/>
              </a:cxn>
              <a:cxn ang="0">
                <a:pos x="3812" y="1735"/>
              </a:cxn>
              <a:cxn ang="0">
                <a:pos x="1432" y="1624"/>
              </a:cxn>
            </a:cxnLst>
            <a:rect l="0" t="0" r="r" b="b"/>
            <a:pathLst>
              <a:path w="4464" h="3077">
                <a:moveTo>
                  <a:pt x="0" y="3077"/>
                </a:moveTo>
                <a:cubicBezTo>
                  <a:pt x="30" y="3074"/>
                  <a:pt x="61" y="3073"/>
                  <a:pt x="91" y="3069"/>
                </a:cubicBezTo>
                <a:cubicBezTo>
                  <a:pt x="124" y="3064"/>
                  <a:pt x="148" y="3034"/>
                  <a:pt x="181" y="3024"/>
                </a:cubicBezTo>
                <a:cubicBezTo>
                  <a:pt x="209" y="2996"/>
                  <a:pt x="191" y="3011"/>
                  <a:pt x="242" y="2978"/>
                </a:cubicBezTo>
                <a:cubicBezTo>
                  <a:pt x="250" y="2973"/>
                  <a:pt x="265" y="2963"/>
                  <a:pt x="265" y="2963"/>
                </a:cubicBezTo>
                <a:cubicBezTo>
                  <a:pt x="306" y="2900"/>
                  <a:pt x="277" y="2919"/>
                  <a:pt x="356" y="2910"/>
                </a:cubicBezTo>
                <a:cubicBezTo>
                  <a:pt x="404" y="2893"/>
                  <a:pt x="426" y="2854"/>
                  <a:pt x="462" y="2819"/>
                </a:cubicBezTo>
                <a:cubicBezTo>
                  <a:pt x="488" y="2793"/>
                  <a:pt x="532" y="2755"/>
                  <a:pt x="545" y="2720"/>
                </a:cubicBezTo>
                <a:cubicBezTo>
                  <a:pt x="560" y="2678"/>
                  <a:pt x="584" y="2646"/>
                  <a:pt x="621" y="2622"/>
                </a:cubicBezTo>
                <a:cubicBezTo>
                  <a:pt x="646" y="2551"/>
                  <a:pt x="702" y="2493"/>
                  <a:pt x="735" y="2425"/>
                </a:cubicBezTo>
                <a:cubicBezTo>
                  <a:pt x="754" y="2387"/>
                  <a:pt x="732" y="2369"/>
                  <a:pt x="773" y="2341"/>
                </a:cubicBezTo>
                <a:cubicBezTo>
                  <a:pt x="875" y="2187"/>
                  <a:pt x="915" y="2008"/>
                  <a:pt x="970" y="1834"/>
                </a:cubicBezTo>
                <a:cubicBezTo>
                  <a:pt x="996" y="1751"/>
                  <a:pt x="1036" y="1672"/>
                  <a:pt x="1068" y="1591"/>
                </a:cubicBezTo>
                <a:cubicBezTo>
                  <a:pt x="1088" y="1541"/>
                  <a:pt x="1097" y="1489"/>
                  <a:pt x="1121" y="1440"/>
                </a:cubicBezTo>
                <a:cubicBezTo>
                  <a:pt x="1129" y="1404"/>
                  <a:pt x="1135" y="1381"/>
                  <a:pt x="1152" y="1349"/>
                </a:cubicBezTo>
                <a:cubicBezTo>
                  <a:pt x="1153" y="1343"/>
                  <a:pt x="1158" y="1275"/>
                  <a:pt x="1167" y="1258"/>
                </a:cubicBezTo>
                <a:cubicBezTo>
                  <a:pt x="1186" y="1224"/>
                  <a:pt x="1218" y="1197"/>
                  <a:pt x="1235" y="1159"/>
                </a:cubicBezTo>
                <a:cubicBezTo>
                  <a:pt x="1256" y="1110"/>
                  <a:pt x="1275" y="1068"/>
                  <a:pt x="1303" y="1023"/>
                </a:cubicBezTo>
                <a:cubicBezTo>
                  <a:pt x="1325" y="988"/>
                  <a:pt x="1313" y="998"/>
                  <a:pt x="1326" y="962"/>
                </a:cubicBezTo>
                <a:cubicBezTo>
                  <a:pt x="1351" y="893"/>
                  <a:pt x="1380" y="825"/>
                  <a:pt x="1424" y="765"/>
                </a:cubicBezTo>
                <a:cubicBezTo>
                  <a:pt x="1438" y="727"/>
                  <a:pt x="1454" y="688"/>
                  <a:pt x="1470" y="651"/>
                </a:cubicBezTo>
                <a:cubicBezTo>
                  <a:pt x="1491" y="605"/>
                  <a:pt x="1529" y="568"/>
                  <a:pt x="1553" y="523"/>
                </a:cubicBezTo>
                <a:cubicBezTo>
                  <a:pt x="1609" y="417"/>
                  <a:pt x="1574" y="458"/>
                  <a:pt x="1621" y="409"/>
                </a:cubicBezTo>
                <a:cubicBezTo>
                  <a:pt x="1641" y="363"/>
                  <a:pt x="1665" y="333"/>
                  <a:pt x="1697" y="295"/>
                </a:cubicBezTo>
                <a:cubicBezTo>
                  <a:pt x="1703" y="288"/>
                  <a:pt x="1720" y="256"/>
                  <a:pt x="1728" y="250"/>
                </a:cubicBezTo>
                <a:cubicBezTo>
                  <a:pt x="1753" y="230"/>
                  <a:pt x="1784" y="214"/>
                  <a:pt x="1811" y="197"/>
                </a:cubicBezTo>
                <a:cubicBezTo>
                  <a:pt x="1822" y="190"/>
                  <a:pt x="1830" y="179"/>
                  <a:pt x="1841" y="174"/>
                </a:cubicBezTo>
                <a:cubicBezTo>
                  <a:pt x="1851" y="169"/>
                  <a:pt x="1918" y="160"/>
                  <a:pt x="1925" y="159"/>
                </a:cubicBezTo>
                <a:cubicBezTo>
                  <a:pt x="1952" y="149"/>
                  <a:pt x="1966" y="132"/>
                  <a:pt x="1993" y="121"/>
                </a:cubicBezTo>
                <a:cubicBezTo>
                  <a:pt x="2035" y="103"/>
                  <a:pt x="2071" y="95"/>
                  <a:pt x="2114" y="83"/>
                </a:cubicBezTo>
                <a:cubicBezTo>
                  <a:pt x="2175" y="43"/>
                  <a:pt x="2103" y="85"/>
                  <a:pt x="2251" y="60"/>
                </a:cubicBezTo>
                <a:cubicBezTo>
                  <a:pt x="2260" y="59"/>
                  <a:pt x="2265" y="48"/>
                  <a:pt x="2273" y="45"/>
                </a:cubicBezTo>
                <a:cubicBezTo>
                  <a:pt x="2281" y="43"/>
                  <a:pt x="2371" y="31"/>
                  <a:pt x="2379" y="30"/>
                </a:cubicBezTo>
                <a:cubicBezTo>
                  <a:pt x="2406" y="12"/>
                  <a:pt x="2431" y="7"/>
                  <a:pt x="2463" y="0"/>
                </a:cubicBezTo>
                <a:cubicBezTo>
                  <a:pt x="2488" y="2"/>
                  <a:pt x="2514" y="1"/>
                  <a:pt x="2539" y="7"/>
                </a:cubicBezTo>
                <a:cubicBezTo>
                  <a:pt x="2548" y="9"/>
                  <a:pt x="2553" y="18"/>
                  <a:pt x="2561" y="22"/>
                </a:cubicBezTo>
                <a:cubicBezTo>
                  <a:pt x="2584" y="34"/>
                  <a:pt x="2614" y="34"/>
                  <a:pt x="2637" y="37"/>
                </a:cubicBezTo>
                <a:cubicBezTo>
                  <a:pt x="2663" y="55"/>
                  <a:pt x="2683" y="60"/>
                  <a:pt x="2713" y="68"/>
                </a:cubicBezTo>
                <a:cubicBezTo>
                  <a:pt x="2728" y="78"/>
                  <a:pt x="2754" y="94"/>
                  <a:pt x="2766" y="106"/>
                </a:cubicBezTo>
                <a:cubicBezTo>
                  <a:pt x="2772" y="112"/>
                  <a:pt x="2773" y="124"/>
                  <a:pt x="2781" y="128"/>
                </a:cubicBezTo>
                <a:cubicBezTo>
                  <a:pt x="2792" y="134"/>
                  <a:pt x="2806" y="133"/>
                  <a:pt x="2819" y="136"/>
                </a:cubicBezTo>
                <a:cubicBezTo>
                  <a:pt x="2848" y="174"/>
                  <a:pt x="2883" y="198"/>
                  <a:pt x="2925" y="219"/>
                </a:cubicBezTo>
                <a:cubicBezTo>
                  <a:pt x="2938" y="233"/>
                  <a:pt x="2963" y="259"/>
                  <a:pt x="2971" y="272"/>
                </a:cubicBezTo>
                <a:cubicBezTo>
                  <a:pt x="2988" y="299"/>
                  <a:pt x="2992" y="336"/>
                  <a:pt x="3008" y="363"/>
                </a:cubicBezTo>
                <a:cubicBezTo>
                  <a:pt x="3025" y="393"/>
                  <a:pt x="3062" y="425"/>
                  <a:pt x="3084" y="447"/>
                </a:cubicBezTo>
                <a:cubicBezTo>
                  <a:pt x="3092" y="455"/>
                  <a:pt x="3092" y="468"/>
                  <a:pt x="3099" y="477"/>
                </a:cubicBezTo>
                <a:cubicBezTo>
                  <a:pt x="3123" y="510"/>
                  <a:pt x="3140" y="532"/>
                  <a:pt x="3175" y="553"/>
                </a:cubicBezTo>
                <a:cubicBezTo>
                  <a:pt x="3208" y="595"/>
                  <a:pt x="3247" y="627"/>
                  <a:pt x="3289" y="659"/>
                </a:cubicBezTo>
                <a:cubicBezTo>
                  <a:pt x="3334" y="731"/>
                  <a:pt x="3352" y="809"/>
                  <a:pt x="3387" y="886"/>
                </a:cubicBezTo>
                <a:cubicBezTo>
                  <a:pt x="3398" y="910"/>
                  <a:pt x="3414" y="931"/>
                  <a:pt x="3425" y="955"/>
                </a:cubicBezTo>
                <a:cubicBezTo>
                  <a:pt x="3433" y="992"/>
                  <a:pt x="3431" y="1034"/>
                  <a:pt x="3448" y="1068"/>
                </a:cubicBezTo>
                <a:cubicBezTo>
                  <a:pt x="3467" y="1106"/>
                  <a:pt x="3498" y="1137"/>
                  <a:pt x="3516" y="1174"/>
                </a:cubicBezTo>
                <a:cubicBezTo>
                  <a:pt x="3589" y="1320"/>
                  <a:pt x="3690" y="1452"/>
                  <a:pt x="3774" y="1591"/>
                </a:cubicBezTo>
                <a:cubicBezTo>
                  <a:pt x="3811" y="1723"/>
                  <a:pt x="3900" y="1852"/>
                  <a:pt x="3956" y="1978"/>
                </a:cubicBezTo>
                <a:cubicBezTo>
                  <a:pt x="3976" y="2023"/>
                  <a:pt x="4017" y="2055"/>
                  <a:pt x="4039" y="2099"/>
                </a:cubicBezTo>
                <a:cubicBezTo>
                  <a:pt x="4061" y="2144"/>
                  <a:pt x="4087" y="2207"/>
                  <a:pt x="4130" y="2235"/>
                </a:cubicBezTo>
                <a:cubicBezTo>
                  <a:pt x="4155" y="2298"/>
                  <a:pt x="4197" y="2330"/>
                  <a:pt x="4236" y="2387"/>
                </a:cubicBezTo>
                <a:cubicBezTo>
                  <a:pt x="4279" y="2450"/>
                  <a:pt x="4319" y="2498"/>
                  <a:pt x="4388" y="2531"/>
                </a:cubicBezTo>
                <a:cubicBezTo>
                  <a:pt x="4411" y="2528"/>
                  <a:pt x="4436" y="2533"/>
                  <a:pt x="4456" y="2523"/>
                </a:cubicBezTo>
                <a:cubicBezTo>
                  <a:pt x="4464" y="2519"/>
                  <a:pt x="4441" y="2512"/>
                  <a:pt x="4433" y="2508"/>
                </a:cubicBezTo>
                <a:cubicBezTo>
                  <a:pt x="4421" y="2502"/>
                  <a:pt x="4407" y="2500"/>
                  <a:pt x="4395" y="2493"/>
                </a:cubicBezTo>
                <a:cubicBezTo>
                  <a:pt x="4358" y="2471"/>
                  <a:pt x="4289" y="2395"/>
                  <a:pt x="4274" y="2379"/>
                </a:cubicBezTo>
                <a:cubicBezTo>
                  <a:pt x="4256" y="2361"/>
                  <a:pt x="4245" y="2338"/>
                  <a:pt x="4229" y="2319"/>
                </a:cubicBezTo>
                <a:cubicBezTo>
                  <a:pt x="4125" y="2200"/>
                  <a:pt x="4025" y="2077"/>
                  <a:pt x="3933" y="1947"/>
                </a:cubicBezTo>
                <a:cubicBezTo>
                  <a:pt x="3900" y="1901"/>
                  <a:pt x="3875" y="1854"/>
                  <a:pt x="3850" y="1803"/>
                </a:cubicBezTo>
                <a:cubicBezTo>
                  <a:pt x="3839" y="1780"/>
                  <a:pt x="3812" y="1735"/>
                  <a:pt x="3812" y="1735"/>
                </a:cubicBezTo>
                <a:lnTo>
                  <a:pt x="1000" y="1432"/>
                </a:lnTo>
                <a:lnTo>
                  <a:pt x="1432" y="1624"/>
                </a:lnTo>
                <a:lnTo>
                  <a:pt x="1192" y="1432"/>
                </a:lnTo>
              </a:path>
            </a:pathLst>
          </a:custGeom>
          <a:noFill/>
          <a:ln w="9525" cap="flat" cmpd="sng">
            <a:noFill/>
            <a:prstDash val="solid"/>
            <a:round/>
            <a:headEnd/>
            <a:tailEnd/>
          </a:ln>
          <a:effectLst/>
        </p:spPr>
        <p:txBody>
          <a:bodyPr anchor="ctr"/>
          <a:lstStyle/>
          <a:p>
            <a:endParaRPr lang="en-US"/>
          </a:p>
        </p:txBody>
      </p:sp>
      <p:sp>
        <p:nvSpPr>
          <p:cNvPr id="99332" name="Freeform 4"/>
          <p:cNvSpPr>
            <a:spLocks/>
          </p:cNvSpPr>
          <p:nvPr/>
        </p:nvSpPr>
        <p:spPr bwMode="auto">
          <a:xfrm>
            <a:off x="300038" y="4267200"/>
            <a:ext cx="1516062" cy="2146300"/>
          </a:xfrm>
          <a:custGeom>
            <a:avLst/>
            <a:gdLst/>
            <a:ahLst/>
            <a:cxnLst>
              <a:cxn ang="0">
                <a:pos x="0" y="1352"/>
              </a:cxn>
              <a:cxn ang="0">
                <a:pos x="198" y="1344"/>
              </a:cxn>
              <a:cxn ang="0">
                <a:pos x="243" y="1321"/>
              </a:cxn>
              <a:cxn ang="0">
                <a:pos x="349" y="1291"/>
              </a:cxn>
              <a:cxn ang="0">
                <a:pos x="402" y="1238"/>
              </a:cxn>
              <a:cxn ang="0">
                <a:pos x="486" y="1162"/>
              </a:cxn>
              <a:cxn ang="0">
                <a:pos x="622" y="1041"/>
              </a:cxn>
              <a:cxn ang="0">
                <a:pos x="667" y="1011"/>
              </a:cxn>
              <a:cxn ang="0">
                <a:pos x="683" y="988"/>
              </a:cxn>
              <a:cxn ang="0">
                <a:pos x="751" y="927"/>
              </a:cxn>
              <a:cxn ang="0">
                <a:pos x="804" y="851"/>
              </a:cxn>
              <a:cxn ang="0">
                <a:pos x="849" y="753"/>
              </a:cxn>
              <a:cxn ang="0">
                <a:pos x="895" y="662"/>
              </a:cxn>
              <a:cxn ang="0">
                <a:pos x="902" y="639"/>
              </a:cxn>
              <a:cxn ang="0">
                <a:pos x="918" y="624"/>
              </a:cxn>
              <a:cxn ang="0">
                <a:pos x="955" y="548"/>
              </a:cxn>
              <a:cxn ang="0">
                <a:pos x="435" y="0"/>
              </a:cxn>
            </a:cxnLst>
            <a:rect l="0" t="0" r="r" b="b"/>
            <a:pathLst>
              <a:path w="955" h="1352">
                <a:moveTo>
                  <a:pt x="0" y="1352"/>
                </a:moveTo>
                <a:cubicBezTo>
                  <a:pt x="66" y="1349"/>
                  <a:pt x="132" y="1349"/>
                  <a:pt x="198" y="1344"/>
                </a:cubicBezTo>
                <a:cubicBezTo>
                  <a:pt x="217" y="1343"/>
                  <a:pt x="227" y="1329"/>
                  <a:pt x="243" y="1321"/>
                </a:cubicBezTo>
                <a:cubicBezTo>
                  <a:pt x="276" y="1305"/>
                  <a:pt x="315" y="1303"/>
                  <a:pt x="349" y="1291"/>
                </a:cubicBezTo>
                <a:cubicBezTo>
                  <a:pt x="383" y="1238"/>
                  <a:pt x="361" y="1250"/>
                  <a:pt x="402" y="1238"/>
                </a:cubicBezTo>
                <a:cubicBezTo>
                  <a:pt x="435" y="1217"/>
                  <a:pt x="452" y="1184"/>
                  <a:pt x="486" y="1162"/>
                </a:cubicBezTo>
                <a:cubicBezTo>
                  <a:pt x="517" y="1114"/>
                  <a:pt x="566" y="1058"/>
                  <a:pt x="622" y="1041"/>
                </a:cubicBezTo>
                <a:cubicBezTo>
                  <a:pt x="659" y="984"/>
                  <a:pt x="610" y="1048"/>
                  <a:pt x="667" y="1011"/>
                </a:cubicBezTo>
                <a:cubicBezTo>
                  <a:pt x="675" y="1006"/>
                  <a:pt x="676" y="995"/>
                  <a:pt x="683" y="988"/>
                </a:cubicBezTo>
                <a:cubicBezTo>
                  <a:pt x="705" y="966"/>
                  <a:pt x="729" y="949"/>
                  <a:pt x="751" y="927"/>
                </a:cubicBezTo>
                <a:cubicBezTo>
                  <a:pt x="760" y="897"/>
                  <a:pt x="783" y="874"/>
                  <a:pt x="804" y="851"/>
                </a:cubicBezTo>
                <a:cubicBezTo>
                  <a:pt x="816" y="814"/>
                  <a:pt x="827" y="786"/>
                  <a:pt x="849" y="753"/>
                </a:cubicBezTo>
                <a:cubicBezTo>
                  <a:pt x="858" y="711"/>
                  <a:pt x="869" y="696"/>
                  <a:pt x="895" y="662"/>
                </a:cubicBezTo>
                <a:cubicBezTo>
                  <a:pt x="897" y="654"/>
                  <a:pt x="898" y="646"/>
                  <a:pt x="902" y="639"/>
                </a:cubicBezTo>
                <a:cubicBezTo>
                  <a:pt x="906" y="633"/>
                  <a:pt x="915" y="631"/>
                  <a:pt x="918" y="624"/>
                </a:cubicBezTo>
                <a:cubicBezTo>
                  <a:pt x="939" y="575"/>
                  <a:pt x="913" y="596"/>
                  <a:pt x="955" y="548"/>
                </a:cubicBezTo>
                <a:lnTo>
                  <a:pt x="435" y="0"/>
                </a:lnTo>
              </a:path>
            </a:pathLst>
          </a:custGeom>
          <a:noFill/>
          <a:ln w="9525" cap="flat" cmpd="sng">
            <a:noFill/>
            <a:prstDash val="solid"/>
            <a:round/>
            <a:headEnd/>
            <a:tailEnd/>
          </a:ln>
          <a:effectLst/>
        </p:spPr>
        <p:txBody>
          <a:bodyPr anchor="ctr"/>
          <a:lstStyle/>
          <a:p>
            <a:endParaRPr lang="en-US"/>
          </a:p>
        </p:txBody>
      </p:sp>
      <p:sp>
        <p:nvSpPr>
          <p:cNvPr id="99333" name="Freeform 5"/>
          <p:cNvSpPr>
            <a:spLocks/>
          </p:cNvSpPr>
          <p:nvPr/>
        </p:nvSpPr>
        <p:spPr bwMode="auto">
          <a:xfrm>
            <a:off x="215900" y="1209675"/>
            <a:ext cx="4006850" cy="5227638"/>
          </a:xfrm>
          <a:custGeom>
            <a:avLst/>
            <a:gdLst/>
            <a:ahLst/>
            <a:cxnLst>
              <a:cxn ang="0">
                <a:pos x="0" y="3293"/>
              </a:cxn>
              <a:cxn ang="0">
                <a:pos x="516" y="3270"/>
              </a:cxn>
              <a:cxn ang="0">
                <a:pos x="607" y="3240"/>
              </a:cxn>
              <a:cxn ang="0">
                <a:pos x="667" y="3202"/>
              </a:cxn>
              <a:cxn ang="0">
                <a:pos x="720" y="3134"/>
              </a:cxn>
              <a:cxn ang="0">
                <a:pos x="751" y="3065"/>
              </a:cxn>
              <a:cxn ang="0">
                <a:pos x="789" y="3020"/>
              </a:cxn>
              <a:cxn ang="0">
                <a:pos x="872" y="2883"/>
              </a:cxn>
              <a:cxn ang="0">
                <a:pos x="948" y="2717"/>
              </a:cxn>
              <a:cxn ang="0">
                <a:pos x="993" y="2459"/>
              </a:cxn>
              <a:cxn ang="0">
                <a:pos x="1024" y="2323"/>
              </a:cxn>
              <a:cxn ang="0">
                <a:pos x="1031" y="2209"/>
              </a:cxn>
              <a:cxn ang="0">
                <a:pos x="1077" y="2080"/>
              </a:cxn>
              <a:cxn ang="0">
                <a:pos x="1130" y="1913"/>
              </a:cxn>
              <a:cxn ang="0">
                <a:pos x="1198" y="1754"/>
              </a:cxn>
              <a:cxn ang="0">
                <a:pos x="1228" y="1678"/>
              </a:cxn>
              <a:cxn ang="0">
                <a:pos x="1243" y="1504"/>
              </a:cxn>
              <a:cxn ang="0">
                <a:pos x="1281" y="1413"/>
              </a:cxn>
              <a:cxn ang="0">
                <a:pos x="1395" y="1155"/>
              </a:cxn>
              <a:cxn ang="0">
                <a:pos x="1456" y="1027"/>
              </a:cxn>
              <a:cxn ang="0">
                <a:pos x="1524" y="928"/>
              </a:cxn>
              <a:cxn ang="0">
                <a:pos x="1584" y="761"/>
              </a:cxn>
              <a:cxn ang="0">
                <a:pos x="1630" y="670"/>
              </a:cxn>
              <a:cxn ang="0">
                <a:pos x="1713" y="504"/>
              </a:cxn>
              <a:cxn ang="0">
                <a:pos x="1781" y="405"/>
              </a:cxn>
              <a:cxn ang="0">
                <a:pos x="1835" y="375"/>
              </a:cxn>
              <a:cxn ang="0">
                <a:pos x="1880" y="345"/>
              </a:cxn>
              <a:cxn ang="0">
                <a:pos x="1941" y="322"/>
              </a:cxn>
              <a:cxn ang="0">
                <a:pos x="2032" y="254"/>
              </a:cxn>
              <a:cxn ang="0">
                <a:pos x="2069" y="208"/>
              </a:cxn>
              <a:cxn ang="0">
                <a:pos x="2115" y="170"/>
              </a:cxn>
              <a:cxn ang="0">
                <a:pos x="2289" y="34"/>
              </a:cxn>
              <a:cxn ang="0">
                <a:pos x="2448" y="19"/>
              </a:cxn>
              <a:cxn ang="0">
                <a:pos x="2524" y="3"/>
              </a:cxn>
              <a:cxn ang="0">
                <a:pos x="584" y="1110"/>
              </a:cxn>
            </a:cxnLst>
            <a:rect l="0" t="0" r="r" b="b"/>
            <a:pathLst>
              <a:path w="2524" h="3293">
                <a:moveTo>
                  <a:pt x="0" y="3293"/>
                </a:moveTo>
                <a:cubicBezTo>
                  <a:pt x="179" y="3284"/>
                  <a:pt x="332" y="3275"/>
                  <a:pt x="516" y="3270"/>
                </a:cubicBezTo>
                <a:cubicBezTo>
                  <a:pt x="554" y="3263"/>
                  <a:pt x="572" y="3251"/>
                  <a:pt x="607" y="3240"/>
                </a:cubicBezTo>
                <a:cubicBezTo>
                  <a:pt x="629" y="3225"/>
                  <a:pt x="641" y="3210"/>
                  <a:pt x="667" y="3202"/>
                </a:cubicBezTo>
                <a:cubicBezTo>
                  <a:pt x="683" y="3178"/>
                  <a:pt x="704" y="3158"/>
                  <a:pt x="720" y="3134"/>
                </a:cubicBezTo>
                <a:cubicBezTo>
                  <a:pt x="733" y="3114"/>
                  <a:pt x="738" y="3085"/>
                  <a:pt x="751" y="3065"/>
                </a:cubicBezTo>
                <a:cubicBezTo>
                  <a:pt x="762" y="3049"/>
                  <a:pt x="778" y="3036"/>
                  <a:pt x="789" y="3020"/>
                </a:cubicBezTo>
                <a:cubicBezTo>
                  <a:pt x="801" y="2980"/>
                  <a:pt x="843" y="2914"/>
                  <a:pt x="872" y="2883"/>
                </a:cubicBezTo>
                <a:cubicBezTo>
                  <a:pt x="893" y="2826"/>
                  <a:pt x="914" y="2767"/>
                  <a:pt x="948" y="2717"/>
                </a:cubicBezTo>
                <a:cubicBezTo>
                  <a:pt x="957" y="2629"/>
                  <a:pt x="976" y="2545"/>
                  <a:pt x="993" y="2459"/>
                </a:cubicBezTo>
                <a:cubicBezTo>
                  <a:pt x="1002" y="2414"/>
                  <a:pt x="1008" y="2366"/>
                  <a:pt x="1024" y="2323"/>
                </a:cubicBezTo>
                <a:cubicBezTo>
                  <a:pt x="1026" y="2285"/>
                  <a:pt x="1027" y="2247"/>
                  <a:pt x="1031" y="2209"/>
                </a:cubicBezTo>
                <a:cubicBezTo>
                  <a:pt x="1036" y="2166"/>
                  <a:pt x="1066" y="2122"/>
                  <a:pt x="1077" y="2080"/>
                </a:cubicBezTo>
                <a:cubicBezTo>
                  <a:pt x="1093" y="2022"/>
                  <a:pt x="1106" y="1968"/>
                  <a:pt x="1130" y="1913"/>
                </a:cubicBezTo>
                <a:cubicBezTo>
                  <a:pt x="1154" y="1858"/>
                  <a:pt x="1161" y="1803"/>
                  <a:pt x="1198" y="1754"/>
                </a:cubicBezTo>
                <a:cubicBezTo>
                  <a:pt x="1206" y="1720"/>
                  <a:pt x="1220" y="1712"/>
                  <a:pt x="1228" y="1678"/>
                </a:cubicBezTo>
                <a:cubicBezTo>
                  <a:pt x="1233" y="1620"/>
                  <a:pt x="1236" y="1562"/>
                  <a:pt x="1243" y="1504"/>
                </a:cubicBezTo>
                <a:cubicBezTo>
                  <a:pt x="1247" y="1471"/>
                  <a:pt x="1281" y="1413"/>
                  <a:pt x="1281" y="1413"/>
                </a:cubicBezTo>
                <a:cubicBezTo>
                  <a:pt x="1298" y="1332"/>
                  <a:pt x="1337" y="1216"/>
                  <a:pt x="1395" y="1155"/>
                </a:cubicBezTo>
                <a:cubicBezTo>
                  <a:pt x="1411" y="1110"/>
                  <a:pt x="1436" y="1071"/>
                  <a:pt x="1456" y="1027"/>
                </a:cubicBezTo>
                <a:cubicBezTo>
                  <a:pt x="1475" y="986"/>
                  <a:pt x="1486" y="953"/>
                  <a:pt x="1524" y="928"/>
                </a:cubicBezTo>
                <a:cubicBezTo>
                  <a:pt x="1541" y="872"/>
                  <a:pt x="1559" y="814"/>
                  <a:pt x="1584" y="761"/>
                </a:cubicBezTo>
                <a:cubicBezTo>
                  <a:pt x="1599" y="730"/>
                  <a:pt x="1620" y="702"/>
                  <a:pt x="1630" y="670"/>
                </a:cubicBezTo>
                <a:cubicBezTo>
                  <a:pt x="1648" y="614"/>
                  <a:pt x="1671" y="546"/>
                  <a:pt x="1713" y="504"/>
                </a:cubicBezTo>
                <a:cubicBezTo>
                  <a:pt x="1728" y="472"/>
                  <a:pt x="1753" y="428"/>
                  <a:pt x="1781" y="405"/>
                </a:cubicBezTo>
                <a:cubicBezTo>
                  <a:pt x="1797" y="392"/>
                  <a:pt x="1819" y="388"/>
                  <a:pt x="1835" y="375"/>
                </a:cubicBezTo>
                <a:cubicBezTo>
                  <a:pt x="1873" y="343"/>
                  <a:pt x="1839" y="357"/>
                  <a:pt x="1880" y="345"/>
                </a:cubicBezTo>
                <a:cubicBezTo>
                  <a:pt x="1953" y="294"/>
                  <a:pt x="1840" y="368"/>
                  <a:pt x="1941" y="322"/>
                </a:cubicBezTo>
                <a:cubicBezTo>
                  <a:pt x="1971" y="308"/>
                  <a:pt x="2006" y="275"/>
                  <a:pt x="2032" y="254"/>
                </a:cubicBezTo>
                <a:cubicBezTo>
                  <a:pt x="2047" y="242"/>
                  <a:pt x="2057" y="222"/>
                  <a:pt x="2069" y="208"/>
                </a:cubicBezTo>
                <a:cubicBezTo>
                  <a:pt x="2083" y="192"/>
                  <a:pt x="2099" y="184"/>
                  <a:pt x="2115" y="170"/>
                </a:cubicBezTo>
                <a:cubicBezTo>
                  <a:pt x="2173" y="117"/>
                  <a:pt x="2215" y="70"/>
                  <a:pt x="2289" y="34"/>
                </a:cubicBezTo>
                <a:cubicBezTo>
                  <a:pt x="2337" y="10"/>
                  <a:pt x="2395" y="22"/>
                  <a:pt x="2448" y="19"/>
                </a:cubicBezTo>
                <a:cubicBezTo>
                  <a:pt x="2503" y="0"/>
                  <a:pt x="2478" y="3"/>
                  <a:pt x="2524" y="3"/>
                </a:cubicBezTo>
                <a:lnTo>
                  <a:pt x="584" y="1110"/>
                </a:lnTo>
              </a:path>
            </a:pathLst>
          </a:custGeom>
          <a:noFill/>
          <a:ln w="9525" cap="flat" cmpd="sng">
            <a:noFill/>
            <a:prstDash val="solid"/>
            <a:round/>
            <a:headEnd/>
            <a:tailEnd/>
          </a:ln>
          <a:effectLst/>
        </p:spPr>
        <p:txBody>
          <a:bodyPr anchor="ctr"/>
          <a:lstStyle/>
          <a:p>
            <a:endParaRPr lang="en-US"/>
          </a:p>
        </p:txBody>
      </p:sp>
      <p:sp>
        <p:nvSpPr>
          <p:cNvPr id="99334" name="Freeform 6"/>
          <p:cNvSpPr>
            <a:spLocks/>
          </p:cNvSpPr>
          <p:nvPr/>
        </p:nvSpPr>
        <p:spPr bwMode="auto">
          <a:xfrm>
            <a:off x="481013" y="1362075"/>
            <a:ext cx="7916862" cy="5113338"/>
          </a:xfrm>
          <a:custGeom>
            <a:avLst/>
            <a:gdLst/>
            <a:ahLst/>
            <a:cxnLst>
              <a:cxn ang="0">
                <a:pos x="0" y="3212"/>
              </a:cxn>
              <a:cxn ang="0">
                <a:pos x="538" y="3204"/>
              </a:cxn>
              <a:cxn ang="0">
                <a:pos x="599" y="3182"/>
              </a:cxn>
              <a:cxn ang="0">
                <a:pos x="675" y="3129"/>
              </a:cxn>
              <a:cxn ang="0">
                <a:pos x="841" y="2901"/>
              </a:cxn>
              <a:cxn ang="0">
                <a:pos x="887" y="2772"/>
              </a:cxn>
              <a:cxn ang="0">
                <a:pos x="985" y="2462"/>
              </a:cxn>
              <a:cxn ang="0">
                <a:pos x="1023" y="2310"/>
              </a:cxn>
              <a:cxn ang="0">
                <a:pos x="1054" y="2204"/>
              </a:cxn>
              <a:cxn ang="0">
                <a:pos x="1076" y="2083"/>
              </a:cxn>
              <a:cxn ang="0">
                <a:pos x="1092" y="2052"/>
              </a:cxn>
              <a:cxn ang="0">
                <a:pos x="1137" y="1908"/>
              </a:cxn>
              <a:cxn ang="0">
                <a:pos x="1243" y="1438"/>
              </a:cxn>
              <a:cxn ang="0">
                <a:pos x="1319" y="1188"/>
              </a:cxn>
              <a:cxn ang="0">
                <a:pos x="1349" y="1052"/>
              </a:cxn>
              <a:cxn ang="0">
                <a:pos x="1554" y="688"/>
              </a:cxn>
              <a:cxn ang="0">
                <a:pos x="1645" y="544"/>
              </a:cxn>
              <a:cxn ang="0">
                <a:pos x="1690" y="476"/>
              </a:cxn>
              <a:cxn ang="0">
                <a:pos x="1705" y="453"/>
              </a:cxn>
              <a:cxn ang="0">
                <a:pos x="1736" y="294"/>
              </a:cxn>
              <a:cxn ang="0">
                <a:pos x="1758" y="271"/>
              </a:cxn>
              <a:cxn ang="0">
                <a:pos x="1796" y="203"/>
              </a:cxn>
              <a:cxn ang="0">
                <a:pos x="1812" y="180"/>
              </a:cxn>
              <a:cxn ang="0">
                <a:pos x="1842" y="105"/>
              </a:cxn>
              <a:cxn ang="0">
                <a:pos x="2046" y="29"/>
              </a:cxn>
              <a:cxn ang="0">
                <a:pos x="2190" y="29"/>
              </a:cxn>
              <a:cxn ang="0">
                <a:pos x="2206" y="59"/>
              </a:cxn>
              <a:cxn ang="0">
                <a:pos x="2228" y="74"/>
              </a:cxn>
              <a:cxn ang="0">
                <a:pos x="2236" y="97"/>
              </a:cxn>
              <a:cxn ang="0">
                <a:pos x="2319" y="120"/>
              </a:cxn>
              <a:cxn ang="0">
                <a:pos x="2539" y="271"/>
              </a:cxn>
              <a:cxn ang="0">
                <a:pos x="2744" y="514"/>
              </a:cxn>
              <a:cxn ang="0">
                <a:pos x="2789" y="620"/>
              </a:cxn>
              <a:cxn ang="0">
                <a:pos x="2835" y="703"/>
              </a:cxn>
              <a:cxn ang="0">
                <a:pos x="2979" y="862"/>
              </a:cxn>
              <a:cxn ang="0">
                <a:pos x="3206" y="1401"/>
              </a:cxn>
              <a:cxn ang="0">
                <a:pos x="3221" y="1499"/>
              </a:cxn>
              <a:cxn ang="0">
                <a:pos x="3358" y="1726"/>
              </a:cxn>
              <a:cxn ang="0">
                <a:pos x="3456" y="1916"/>
              </a:cxn>
              <a:cxn ang="0">
                <a:pos x="3570" y="2136"/>
              </a:cxn>
              <a:cxn ang="0">
                <a:pos x="3850" y="2386"/>
              </a:cxn>
              <a:cxn ang="0">
                <a:pos x="3918" y="2697"/>
              </a:cxn>
              <a:cxn ang="0">
                <a:pos x="4146" y="2878"/>
              </a:cxn>
              <a:cxn ang="0">
                <a:pos x="4714" y="3136"/>
              </a:cxn>
              <a:cxn ang="0">
                <a:pos x="4934" y="3129"/>
              </a:cxn>
              <a:cxn ang="0">
                <a:pos x="4987" y="3106"/>
              </a:cxn>
              <a:cxn ang="0">
                <a:pos x="2769" y="1782"/>
              </a:cxn>
            </a:cxnLst>
            <a:rect l="0" t="0" r="r" b="b"/>
            <a:pathLst>
              <a:path w="4987" h="3221">
                <a:moveTo>
                  <a:pt x="0" y="3212"/>
                </a:moveTo>
                <a:cubicBezTo>
                  <a:pt x="179" y="3206"/>
                  <a:pt x="361" y="3221"/>
                  <a:pt x="538" y="3204"/>
                </a:cubicBezTo>
                <a:cubicBezTo>
                  <a:pt x="595" y="3167"/>
                  <a:pt x="519" y="3212"/>
                  <a:pt x="599" y="3182"/>
                </a:cubicBezTo>
                <a:cubicBezTo>
                  <a:pt x="625" y="3172"/>
                  <a:pt x="646" y="3143"/>
                  <a:pt x="675" y="3129"/>
                </a:cubicBezTo>
                <a:cubicBezTo>
                  <a:pt x="751" y="3047"/>
                  <a:pt x="785" y="2997"/>
                  <a:pt x="841" y="2901"/>
                </a:cubicBezTo>
                <a:cubicBezTo>
                  <a:pt x="853" y="2857"/>
                  <a:pt x="867" y="2813"/>
                  <a:pt x="887" y="2772"/>
                </a:cubicBezTo>
                <a:cubicBezTo>
                  <a:pt x="905" y="2675"/>
                  <a:pt x="931" y="2541"/>
                  <a:pt x="985" y="2462"/>
                </a:cubicBezTo>
                <a:cubicBezTo>
                  <a:pt x="993" y="2408"/>
                  <a:pt x="1007" y="2361"/>
                  <a:pt x="1023" y="2310"/>
                </a:cubicBezTo>
                <a:cubicBezTo>
                  <a:pt x="1035" y="2272"/>
                  <a:pt x="1035" y="2240"/>
                  <a:pt x="1054" y="2204"/>
                </a:cubicBezTo>
                <a:cubicBezTo>
                  <a:pt x="1063" y="2165"/>
                  <a:pt x="1064" y="2121"/>
                  <a:pt x="1076" y="2083"/>
                </a:cubicBezTo>
                <a:cubicBezTo>
                  <a:pt x="1079" y="2072"/>
                  <a:pt x="1088" y="2063"/>
                  <a:pt x="1092" y="2052"/>
                </a:cubicBezTo>
                <a:cubicBezTo>
                  <a:pt x="1111" y="2006"/>
                  <a:pt x="1121" y="1955"/>
                  <a:pt x="1137" y="1908"/>
                </a:cubicBezTo>
                <a:cubicBezTo>
                  <a:pt x="1158" y="1748"/>
                  <a:pt x="1208" y="1595"/>
                  <a:pt x="1243" y="1438"/>
                </a:cubicBezTo>
                <a:cubicBezTo>
                  <a:pt x="1256" y="1379"/>
                  <a:pt x="1286" y="1239"/>
                  <a:pt x="1319" y="1188"/>
                </a:cubicBezTo>
                <a:cubicBezTo>
                  <a:pt x="1333" y="1144"/>
                  <a:pt x="1329" y="1094"/>
                  <a:pt x="1349" y="1052"/>
                </a:cubicBezTo>
                <a:cubicBezTo>
                  <a:pt x="1408" y="925"/>
                  <a:pt x="1481" y="807"/>
                  <a:pt x="1554" y="688"/>
                </a:cubicBezTo>
                <a:cubicBezTo>
                  <a:pt x="1584" y="639"/>
                  <a:pt x="1616" y="593"/>
                  <a:pt x="1645" y="544"/>
                </a:cubicBezTo>
                <a:cubicBezTo>
                  <a:pt x="1659" y="521"/>
                  <a:pt x="1675" y="499"/>
                  <a:pt x="1690" y="476"/>
                </a:cubicBezTo>
                <a:cubicBezTo>
                  <a:pt x="1695" y="468"/>
                  <a:pt x="1705" y="453"/>
                  <a:pt x="1705" y="453"/>
                </a:cubicBezTo>
                <a:cubicBezTo>
                  <a:pt x="1715" y="400"/>
                  <a:pt x="1721" y="346"/>
                  <a:pt x="1736" y="294"/>
                </a:cubicBezTo>
                <a:cubicBezTo>
                  <a:pt x="1739" y="284"/>
                  <a:pt x="1752" y="280"/>
                  <a:pt x="1758" y="271"/>
                </a:cubicBezTo>
                <a:cubicBezTo>
                  <a:pt x="1772" y="249"/>
                  <a:pt x="1781" y="224"/>
                  <a:pt x="1796" y="203"/>
                </a:cubicBezTo>
                <a:cubicBezTo>
                  <a:pt x="1801" y="195"/>
                  <a:pt x="1807" y="188"/>
                  <a:pt x="1812" y="180"/>
                </a:cubicBezTo>
                <a:cubicBezTo>
                  <a:pt x="1821" y="154"/>
                  <a:pt x="1827" y="128"/>
                  <a:pt x="1842" y="105"/>
                </a:cubicBezTo>
                <a:cubicBezTo>
                  <a:pt x="1880" y="47"/>
                  <a:pt x="1985" y="43"/>
                  <a:pt x="2046" y="29"/>
                </a:cubicBezTo>
                <a:cubicBezTo>
                  <a:pt x="2091" y="0"/>
                  <a:pt x="2141" y="11"/>
                  <a:pt x="2190" y="29"/>
                </a:cubicBezTo>
                <a:cubicBezTo>
                  <a:pt x="2195" y="39"/>
                  <a:pt x="2199" y="50"/>
                  <a:pt x="2206" y="59"/>
                </a:cubicBezTo>
                <a:cubicBezTo>
                  <a:pt x="2212" y="66"/>
                  <a:pt x="2223" y="67"/>
                  <a:pt x="2228" y="74"/>
                </a:cubicBezTo>
                <a:cubicBezTo>
                  <a:pt x="2233" y="80"/>
                  <a:pt x="2229" y="93"/>
                  <a:pt x="2236" y="97"/>
                </a:cubicBezTo>
                <a:cubicBezTo>
                  <a:pt x="2262" y="110"/>
                  <a:pt x="2319" y="120"/>
                  <a:pt x="2319" y="120"/>
                </a:cubicBezTo>
                <a:cubicBezTo>
                  <a:pt x="2403" y="175"/>
                  <a:pt x="2477" y="181"/>
                  <a:pt x="2539" y="271"/>
                </a:cubicBezTo>
                <a:cubicBezTo>
                  <a:pt x="2670" y="240"/>
                  <a:pt x="2708" y="422"/>
                  <a:pt x="2744" y="514"/>
                </a:cubicBezTo>
                <a:cubicBezTo>
                  <a:pt x="2758" y="550"/>
                  <a:pt x="2774" y="585"/>
                  <a:pt x="2789" y="620"/>
                </a:cubicBezTo>
                <a:cubicBezTo>
                  <a:pt x="2804" y="656"/>
                  <a:pt x="2796" y="691"/>
                  <a:pt x="2835" y="703"/>
                </a:cubicBezTo>
                <a:cubicBezTo>
                  <a:pt x="2880" y="759"/>
                  <a:pt x="2922" y="817"/>
                  <a:pt x="2979" y="862"/>
                </a:cubicBezTo>
                <a:cubicBezTo>
                  <a:pt x="3056" y="1037"/>
                  <a:pt x="3143" y="1219"/>
                  <a:pt x="3206" y="1401"/>
                </a:cubicBezTo>
                <a:cubicBezTo>
                  <a:pt x="3188" y="1438"/>
                  <a:pt x="3201" y="1460"/>
                  <a:pt x="3221" y="1499"/>
                </a:cubicBezTo>
                <a:cubicBezTo>
                  <a:pt x="3260" y="1578"/>
                  <a:pt x="3316" y="1649"/>
                  <a:pt x="3358" y="1726"/>
                </a:cubicBezTo>
                <a:cubicBezTo>
                  <a:pt x="3392" y="1789"/>
                  <a:pt x="3423" y="1853"/>
                  <a:pt x="3456" y="1916"/>
                </a:cubicBezTo>
                <a:cubicBezTo>
                  <a:pt x="3466" y="1936"/>
                  <a:pt x="3532" y="2091"/>
                  <a:pt x="3570" y="2136"/>
                </a:cubicBezTo>
                <a:cubicBezTo>
                  <a:pt x="3651" y="2233"/>
                  <a:pt x="3764" y="2296"/>
                  <a:pt x="3850" y="2386"/>
                </a:cubicBezTo>
                <a:cubicBezTo>
                  <a:pt x="3857" y="2501"/>
                  <a:pt x="3868" y="2594"/>
                  <a:pt x="3918" y="2697"/>
                </a:cubicBezTo>
                <a:cubicBezTo>
                  <a:pt x="3944" y="2817"/>
                  <a:pt x="4055" y="2823"/>
                  <a:pt x="4146" y="2878"/>
                </a:cubicBezTo>
                <a:cubicBezTo>
                  <a:pt x="4326" y="2987"/>
                  <a:pt x="4497" y="3118"/>
                  <a:pt x="4714" y="3136"/>
                </a:cubicBezTo>
                <a:cubicBezTo>
                  <a:pt x="4787" y="3134"/>
                  <a:pt x="4861" y="3136"/>
                  <a:pt x="4934" y="3129"/>
                </a:cubicBezTo>
                <a:cubicBezTo>
                  <a:pt x="4952" y="3127"/>
                  <a:pt x="4964" y="3106"/>
                  <a:pt x="4987" y="3106"/>
                </a:cubicBezTo>
                <a:lnTo>
                  <a:pt x="2769" y="1782"/>
                </a:lnTo>
              </a:path>
            </a:pathLst>
          </a:custGeom>
          <a:noFill/>
          <a:ln w="9525" cap="flat" cmpd="sng">
            <a:noFill/>
            <a:prstDash val="solid"/>
            <a:round/>
            <a:headEnd/>
            <a:tailEnd/>
          </a:ln>
          <a:effectLst/>
        </p:spPr>
        <p:txBody>
          <a:bodyPr anchor="ctr"/>
          <a:lstStyle/>
          <a:p>
            <a:endParaRPr lang="en-US"/>
          </a:p>
        </p:txBody>
      </p:sp>
      <p:pic>
        <p:nvPicPr>
          <p:cNvPr id="99335" name="Picture 7" descr="bell%20curve"/>
          <p:cNvPicPr>
            <a:picLocks noChangeAspect="1" noChangeArrowheads="1"/>
          </p:cNvPicPr>
          <p:nvPr/>
        </p:nvPicPr>
        <p:blipFill>
          <a:blip r:embed="rId3" cstate="print"/>
          <a:srcRect/>
          <a:stretch>
            <a:fillRect/>
          </a:stretch>
        </p:blipFill>
        <p:spPr bwMode="auto">
          <a:xfrm>
            <a:off x="609600" y="1600200"/>
            <a:ext cx="8153400" cy="4114800"/>
          </a:xfrm>
          <a:prstGeom prst="rect">
            <a:avLst/>
          </a:prstGeom>
          <a:noFill/>
        </p:spPr>
      </p:pic>
      <p:sp>
        <p:nvSpPr>
          <p:cNvPr id="99336" name="Text Box 8"/>
          <p:cNvSpPr txBox="1">
            <a:spLocks noChangeArrowheads="1"/>
          </p:cNvSpPr>
          <p:nvPr/>
        </p:nvSpPr>
        <p:spPr bwMode="auto">
          <a:xfrm>
            <a:off x="685800" y="1676400"/>
            <a:ext cx="8001000" cy="3140075"/>
          </a:xfrm>
          <a:prstGeom prst="rect">
            <a:avLst/>
          </a:prstGeom>
          <a:noFill/>
          <a:ln w="9525" algn="ctr">
            <a:noFill/>
            <a:miter lim="800000"/>
            <a:headEnd/>
            <a:tailEnd/>
          </a:ln>
          <a:effectLst/>
        </p:spPr>
        <p:txBody>
          <a:bodyPr>
            <a:spAutoFit/>
          </a:bodyPr>
          <a:lstStyle/>
          <a:p>
            <a:pPr>
              <a:spcBef>
                <a:spcPct val="50000"/>
              </a:spcBef>
            </a:pPr>
            <a:r>
              <a:rPr lang="en-US" sz="2000" dirty="0">
                <a:solidFill>
                  <a:srgbClr val="000000"/>
                </a:solidFill>
              </a:rPr>
              <a:t>K – 6 months					K + 6 months</a:t>
            </a:r>
          </a:p>
          <a:p>
            <a:pPr>
              <a:spcBef>
                <a:spcPct val="50000"/>
              </a:spcBef>
            </a:pPr>
            <a:endParaRPr lang="en-US" sz="2000" dirty="0">
              <a:solidFill>
                <a:srgbClr val="000000"/>
              </a:solidFill>
            </a:endParaRPr>
          </a:p>
          <a:p>
            <a:pPr>
              <a:spcBef>
                <a:spcPct val="50000"/>
              </a:spcBef>
            </a:pPr>
            <a:r>
              <a:rPr lang="en-US" sz="2000" dirty="0">
                <a:solidFill>
                  <a:srgbClr val="000000"/>
                </a:solidFill>
              </a:rPr>
              <a:t>1</a:t>
            </a:r>
            <a:r>
              <a:rPr lang="en-US" sz="2000" baseline="30000" dirty="0">
                <a:solidFill>
                  <a:srgbClr val="000000"/>
                </a:solidFill>
              </a:rPr>
              <a:t>st</a:t>
            </a:r>
            <a:r>
              <a:rPr lang="en-US" sz="2000" dirty="0">
                <a:solidFill>
                  <a:srgbClr val="000000"/>
                </a:solidFill>
              </a:rPr>
              <a:t> grade – 1 yr					1</a:t>
            </a:r>
            <a:r>
              <a:rPr lang="en-US" sz="2000" baseline="30000" dirty="0">
                <a:solidFill>
                  <a:srgbClr val="000000"/>
                </a:solidFill>
              </a:rPr>
              <a:t>st</a:t>
            </a:r>
            <a:r>
              <a:rPr lang="en-US" sz="2000" dirty="0">
                <a:solidFill>
                  <a:srgbClr val="000000"/>
                </a:solidFill>
              </a:rPr>
              <a:t> grade + 1 yr</a:t>
            </a:r>
          </a:p>
          <a:p>
            <a:pPr>
              <a:spcBef>
                <a:spcPct val="50000"/>
              </a:spcBef>
            </a:pPr>
            <a:endParaRPr lang="en-US" sz="2000" dirty="0">
              <a:solidFill>
                <a:srgbClr val="000000"/>
              </a:solidFill>
            </a:endParaRPr>
          </a:p>
          <a:p>
            <a:pPr>
              <a:spcBef>
                <a:spcPct val="50000"/>
              </a:spcBef>
            </a:pPr>
            <a:r>
              <a:rPr lang="en-US" sz="2000" dirty="0">
                <a:solidFill>
                  <a:srgbClr val="000000"/>
                </a:solidFill>
              </a:rPr>
              <a:t>2</a:t>
            </a:r>
            <a:r>
              <a:rPr lang="en-US" sz="2000" baseline="30000" dirty="0">
                <a:solidFill>
                  <a:srgbClr val="000000"/>
                </a:solidFill>
              </a:rPr>
              <a:t>nd</a:t>
            </a:r>
            <a:r>
              <a:rPr lang="en-US" sz="2000" dirty="0">
                <a:solidFill>
                  <a:srgbClr val="000000"/>
                </a:solidFill>
              </a:rPr>
              <a:t> grade – 1.5 yrs				2</a:t>
            </a:r>
            <a:r>
              <a:rPr lang="en-US" sz="2000" baseline="30000" dirty="0">
                <a:solidFill>
                  <a:srgbClr val="000000"/>
                </a:solidFill>
              </a:rPr>
              <a:t>nd</a:t>
            </a:r>
            <a:r>
              <a:rPr lang="en-US" sz="2000" dirty="0">
                <a:solidFill>
                  <a:srgbClr val="000000"/>
                </a:solidFill>
              </a:rPr>
              <a:t> grade + 1.5 yrs</a:t>
            </a:r>
          </a:p>
          <a:p>
            <a:pPr>
              <a:spcBef>
                <a:spcPct val="50000"/>
              </a:spcBef>
            </a:pPr>
            <a:endParaRPr lang="en-US" sz="2000" dirty="0">
              <a:solidFill>
                <a:srgbClr val="000000"/>
              </a:solidFill>
            </a:endParaRPr>
          </a:p>
          <a:p>
            <a:pPr>
              <a:spcBef>
                <a:spcPct val="50000"/>
              </a:spcBef>
            </a:pPr>
            <a:r>
              <a:rPr lang="en-US" sz="2000" dirty="0">
                <a:solidFill>
                  <a:srgbClr val="000000"/>
                </a:solidFill>
              </a:rPr>
              <a:t>3</a:t>
            </a:r>
            <a:r>
              <a:rPr lang="en-US" sz="2000" baseline="30000" dirty="0">
                <a:solidFill>
                  <a:srgbClr val="000000"/>
                </a:solidFill>
              </a:rPr>
              <a:t>rd</a:t>
            </a:r>
            <a:r>
              <a:rPr lang="en-US" sz="2000" dirty="0">
                <a:solidFill>
                  <a:srgbClr val="000000"/>
                </a:solidFill>
              </a:rPr>
              <a:t> grade – 2 yrs				3</a:t>
            </a:r>
            <a:r>
              <a:rPr lang="en-US" sz="2000" baseline="30000" dirty="0">
                <a:solidFill>
                  <a:srgbClr val="000000"/>
                </a:solidFill>
              </a:rPr>
              <a:t>rd</a:t>
            </a:r>
            <a:r>
              <a:rPr lang="en-US" sz="2000" dirty="0">
                <a:solidFill>
                  <a:srgbClr val="000000"/>
                </a:solidFill>
              </a:rPr>
              <a:t> grade + 2 yrs</a:t>
            </a:r>
          </a:p>
        </p:txBody>
      </p:sp>
      <p:sp>
        <p:nvSpPr>
          <p:cNvPr id="99337" name="Text Box 9"/>
          <p:cNvSpPr txBox="1">
            <a:spLocks noChangeArrowheads="1"/>
          </p:cNvSpPr>
          <p:nvPr/>
        </p:nvSpPr>
        <p:spPr bwMode="auto">
          <a:xfrm>
            <a:off x="762000" y="5715000"/>
            <a:ext cx="7848600" cy="1006475"/>
          </a:xfrm>
          <a:prstGeom prst="rect">
            <a:avLst/>
          </a:prstGeom>
          <a:noFill/>
          <a:ln w="9525" algn="ctr">
            <a:noFill/>
            <a:miter lim="800000"/>
            <a:headEnd/>
            <a:tailEnd/>
          </a:ln>
          <a:effectLst/>
        </p:spPr>
        <p:txBody>
          <a:bodyPr>
            <a:spAutoFit/>
          </a:bodyPr>
          <a:lstStyle/>
          <a:p>
            <a:pPr>
              <a:spcBef>
                <a:spcPct val="50000"/>
              </a:spcBef>
            </a:pPr>
            <a:r>
              <a:rPr lang="en-US" sz="2000" i="1">
                <a:solidFill>
                  <a:schemeClr val="tx2"/>
                </a:solidFill>
              </a:rPr>
              <a:t>4</a:t>
            </a:r>
            <a:r>
              <a:rPr lang="en-US" sz="2000" i="1" baseline="30000">
                <a:solidFill>
                  <a:schemeClr val="tx2"/>
                </a:solidFill>
              </a:rPr>
              <a:t>th</a:t>
            </a:r>
            <a:r>
              <a:rPr lang="en-US" sz="2000" i="1">
                <a:solidFill>
                  <a:schemeClr val="tx2"/>
                </a:solidFill>
              </a:rPr>
              <a:t> grade teachers have to prepare for a span of students that are developmentally 2 years below through 2 years above grade level (and the lower end aren’t usually learning disabled)…</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Phonemic Awareness (PA)</a:t>
            </a:r>
            <a:endParaRPr lang="en-US" dirty="0"/>
          </a:p>
        </p:txBody>
      </p:sp>
      <p:sp>
        <p:nvSpPr>
          <p:cNvPr id="4" name="TextBox 3"/>
          <p:cNvSpPr txBox="1"/>
          <p:nvPr/>
        </p:nvSpPr>
        <p:spPr>
          <a:xfrm>
            <a:off x="533400" y="1524000"/>
            <a:ext cx="8229600" cy="4247317"/>
          </a:xfrm>
          <a:prstGeom prst="rect">
            <a:avLst/>
          </a:prstGeom>
          <a:noFill/>
        </p:spPr>
        <p:txBody>
          <a:bodyPr wrap="square" rtlCol="0">
            <a:spAutoFit/>
          </a:bodyPr>
          <a:lstStyle/>
          <a:p>
            <a:pPr lvl="0"/>
            <a:r>
              <a:rPr lang="en-US" dirty="0" smtClean="0"/>
              <a:t>the ability to hear and manipulate the sounds in spoken words and the understanding that spoken words and syllables are made up of sequences of speech sounds </a:t>
            </a:r>
          </a:p>
          <a:p>
            <a:pPr lvl="0"/>
            <a:r>
              <a:rPr lang="en-US" dirty="0" smtClean="0"/>
              <a:t> </a:t>
            </a:r>
          </a:p>
          <a:p>
            <a:pPr lvl="0"/>
            <a:r>
              <a:rPr lang="en-US" dirty="0" smtClean="0"/>
              <a:t>essential to learning to read in an alphabetic writing system, because letters represent sounds or phonemes. Without phonemic awareness, phonics makes little sense. </a:t>
            </a:r>
          </a:p>
          <a:p>
            <a:pPr lvl="0"/>
            <a:r>
              <a:rPr lang="en-US" dirty="0" smtClean="0"/>
              <a:t>fundamental to mapping speech to print. </a:t>
            </a:r>
          </a:p>
          <a:p>
            <a:pPr lvl="0"/>
            <a:endParaRPr lang="en-US" dirty="0" smtClean="0"/>
          </a:p>
          <a:p>
            <a:pPr lvl="0"/>
            <a:r>
              <a:rPr lang="en-US" dirty="0" smtClean="0"/>
              <a:t>If a child cannot hear that "man" and "moon" begin with the same sound or cannot blend the sounds /</a:t>
            </a:r>
            <a:r>
              <a:rPr lang="en-US" dirty="0" err="1" smtClean="0"/>
              <a:t>rrrrrruuuuuunnnnn</a:t>
            </a:r>
            <a:r>
              <a:rPr lang="en-US" dirty="0" smtClean="0"/>
              <a:t>/ into the word "run", he or she may have great difficulty connecting sounds with their written symbols or blending sounds to make a word. </a:t>
            </a:r>
          </a:p>
          <a:p>
            <a:pPr lvl="0"/>
            <a:endParaRPr lang="en-US" dirty="0" smtClean="0"/>
          </a:p>
          <a:p>
            <a:pPr lvl="0"/>
            <a:r>
              <a:rPr lang="en-US" dirty="0" smtClean="0"/>
              <a:t>essential to learning to read in an alphabetic writing system. </a:t>
            </a:r>
          </a:p>
          <a:p>
            <a:endParaRPr lang="en-US" dirty="0" smtClean="0"/>
          </a:p>
          <a:p>
            <a:r>
              <a:rPr lang="en-US" dirty="0" smtClean="0"/>
              <a:t>a strong predictor of children who experience early reading success.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Distinctions of PA</a:t>
            </a:r>
            <a:endParaRPr lang="en-US" dirty="0"/>
          </a:p>
        </p:txBody>
      </p:sp>
      <p:sp>
        <p:nvSpPr>
          <p:cNvPr id="6" name="TextBox 5"/>
          <p:cNvSpPr txBox="1"/>
          <p:nvPr/>
        </p:nvSpPr>
        <p:spPr>
          <a:xfrm>
            <a:off x="533400" y="2667000"/>
            <a:ext cx="8229600" cy="2585323"/>
          </a:xfrm>
          <a:prstGeom prst="rect">
            <a:avLst/>
          </a:prstGeom>
          <a:noFill/>
        </p:spPr>
        <p:txBody>
          <a:bodyPr wrap="square" rtlCol="0">
            <a:spAutoFit/>
          </a:bodyPr>
          <a:lstStyle/>
          <a:p>
            <a:pPr lvl="0"/>
            <a:r>
              <a:rPr lang="en-US" b="1" dirty="0" smtClean="0"/>
              <a:t>It requires readers to notice how letters represent sounds. </a:t>
            </a:r>
          </a:p>
          <a:p>
            <a:pPr lvl="0"/>
            <a:endParaRPr lang="en-US" b="1" dirty="0" smtClean="0"/>
          </a:p>
          <a:p>
            <a:pPr lvl="0"/>
            <a:r>
              <a:rPr lang="en-US" b="1" dirty="0" smtClean="0"/>
              <a:t>It primes readers for print. </a:t>
            </a:r>
          </a:p>
          <a:p>
            <a:pPr lvl="0"/>
            <a:endParaRPr lang="en-US" b="1" dirty="0" smtClean="0"/>
          </a:p>
          <a:p>
            <a:pPr lvl="0"/>
            <a:r>
              <a:rPr lang="en-US" b="1" dirty="0" smtClean="0"/>
              <a:t>It gives readers a way to approach sounding out and reading new words. </a:t>
            </a:r>
          </a:p>
          <a:p>
            <a:pPr lvl="0"/>
            <a:endParaRPr lang="en-US" b="1" dirty="0" smtClean="0"/>
          </a:p>
          <a:p>
            <a:pPr lvl="0"/>
            <a:r>
              <a:rPr lang="en-US" b="1" dirty="0" smtClean="0"/>
              <a:t>It helps readers understand the alphabetic principle (that the letters in words are systematically represented by sounds). </a:t>
            </a:r>
          </a:p>
          <a:p>
            <a:endParaRPr lang="en-US" b="1" dirty="0"/>
          </a:p>
        </p:txBody>
      </p:sp>
      <p:sp>
        <p:nvSpPr>
          <p:cNvPr id="7" name="TextBox 6"/>
          <p:cNvSpPr txBox="1"/>
          <p:nvPr/>
        </p:nvSpPr>
        <p:spPr>
          <a:xfrm>
            <a:off x="533400" y="1371600"/>
            <a:ext cx="7620000" cy="923330"/>
          </a:xfrm>
          <a:prstGeom prst="rect">
            <a:avLst/>
          </a:prstGeom>
          <a:noFill/>
        </p:spPr>
        <p:txBody>
          <a:bodyPr wrap="square" rtlCol="0">
            <a:spAutoFit/>
          </a:bodyPr>
          <a:lstStyle/>
          <a:p>
            <a:pPr lvl="0"/>
            <a:r>
              <a:rPr lang="en-US" dirty="0" smtClean="0"/>
              <a:t>Phonemic awareness is </a:t>
            </a:r>
            <a:r>
              <a:rPr lang="en-US" b="1" dirty="0" smtClean="0"/>
              <a:t>NOT phonics</a:t>
            </a:r>
            <a:r>
              <a:rPr lang="en-US" dirty="0" smtClean="0"/>
              <a:t>. </a:t>
            </a:r>
          </a:p>
          <a:p>
            <a:endParaRPr lang="en-US" dirty="0" smtClean="0"/>
          </a:p>
          <a:p>
            <a:r>
              <a:rPr lang="en-US" dirty="0" smtClean="0"/>
              <a:t>Phonemic awareness is </a:t>
            </a:r>
            <a:r>
              <a:rPr lang="en-US" b="1" dirty="0" smtClean="0"/>
              <a:t>AUDITORY</a:t>
            </a:r>
            <a:r>
              <a:rPr lang="en-US" dirty="0" smtClean="0"/>
              <a:t> and </a:t>
            </a:r>
            <a:r>
              <a:rPr lang="en-US" b="1" dirty="0" smtClean="0"/>
              <a:t>does not involve words in print</a:t>
            </a:r>
            <a:r>
              <a:rPr lang="en-US" dirty="0" smtClean="0"/>
              <a:t>.</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Complexity of PA</a:t>
            </a:r>
            <a:endParaRPr lang="en-US" dirty="0"/>
          </a:p>
        </p:txBody>
      </p:sp>
      <p:sp>
        <p:nvSpPr>
          <p:cNvPr id="3" name="TextBox 2"/>
          <p:cNvSpPr txBox="1"/>
          <p:nvPr/>
        </p:nvSpPr>
        <p:spPr>
          <a:xfrm>
            <a:off x="685800" y="1524000"/>
            <a:ext cx="8001000" cy="3416320"/>
          </a:xfrm>
          <a:prstGeom prst="rect">
            <a:avLst/>
          </a:prstGeom>
          <a:noFill/>
        </p:spPr>
        <p:txBody>
          <a:bodyPr wrap="square" rtlCol="0">
            <a:spAutoFit/>
          </a:bodyPr>
          <a:lstStyle/>
          <a:p>
            <a:r>
              <a:rPr lang="en-US" b="1" dirty="0" smtClean="0"/>
              <a:t>Complexity of Phonemic Awareness:</a:t>
            </a:r>
          </a:p>
          <a:p>
            <a:endParaRPr lang="en-US" b="1" dirty="0" smtClean="0"/>
          </a:p>
          <a:p>
            <a:pPr lvl="0"/>
            <a:r>
              <a:rPr lang="en-US" b="1" dirty="0" smtClean="0"/>
              <a:t>Although there are 26 letters in the English language, there are approximately 40 phonemes, or sound units, in the English language. (NOTE: the number of phonemes varies across sources.) </a:t>
            </a:r>
          </a:p>
          <a:p>
            <a:pPr lvl="0"/>
            <a:endParaRPr lang="en-US" b="1" dirty="0" smtClean="0"/>
          </a:p>
          <a:p>
            <a:pPr lvl="0"/>
            <a:r>
              <a:rPr lang="en-US" b="1" dirty="0" smtClean="0"/>
              <a:t>Sounds are represented in 250 different spellings (e.g., /f/ as in ph, f, </a:t>
            </a:r>
            <a:r>
              <a:rPr lang="en-US" b="1" dirty="0" err="1" smtClean="0"/>
              <a:t>gh</a:t>
            </a:r>
            <a:r>
              <a:rPr lang="en-US" b="1" dirty="0" smtClean="0"/>
              <a:t>, ff). </a:t>
            </a:r>
          </a:p>
          <a:p>
            <a:pPr lvl="0"/>
            <a:endParaRPr lang="en-US" b="1" dirty="0" smtClean="0"/>
          </a:p>
          <a:p>
            <a:pPr lvl="0"/>
            <a:r>
              <a:rPr lang="en-US" b="1" dirty="0" smtClean="0"/>
              <a:t>The sound units (phonemes) are not inherently obvious and must be taught. The sounds that make up words are "</a:t>
            </a:r>
            <a:r>
              <a:rPr lang="en-US" b="1" dirty="0" err="1" smtClean="0"/>
              <a:t>coarticulated</a:t>
            </a:r>
            <a:r>
              <a:rPr lang="en-US" b="1" dirty="0" smtClean="0"/>
              <a:t>;" that is, they are not distinctly separate from each other. </a:t>
            </a:r>
          </a:p>
          <a:p>
            <a:endParaRPr lang="en-US"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PA Terminology</a:t>
            </a:r>
            <a:endParaRPr lang="en-US" dirty="0"/>
          </a:p>
        </p:txBody>
      </p:sp>
      <p:sp>
        <p:nvSpPr>
          <p:cNvPr id="3" name="TextBox 2"/>
          <p:cNvSpPr txBox="1"/>
          <p:nvPr/>
        </p:nvSpPr>
        <p:spPr>
          <a:xfrm>
            <a:off x="457200" y="1524000"/>
            <a:ext cx="8229600" cy="4247317"/>
          </a:xfrm>
          <a:prstGeom prst="rect">
            <a:avLst/>
          </a:prstGeom>
          <a:noFill/>
        </p:spPr>
        <p:txBody>
          <a:bodyPr wrap="square" rtlCol="0">
            <a:spAutoFit/>
          </a:bodyPr>
          <a:lstStyle/>
          <a:p>
            <a:pPr lvl="0"/>
            <a:r>
              <a:rPr lang="en-US" b="1" dirty="0" smtClean="0"/>
              <a:t>Phoneme:</a:t>
            </a:r>
            <a:r>
              <a:rPr lang="en-US" dirty="0" smtClean="0"/>
              <a:t> A phoneme is a speech sound. It is the smallest unit of language and has no inherent meaning. </a:t>
            </a:r>
          </a:p>
          <a:p>
            <a:pPr lvl="0"/>
            <a:r>
              <a:rPr lang="en-US" b="1" dirty="0" smtClean="0"/>
              <a:t>Phonemic Awareness:</a:t>
            </a:r>
            <a:r>
              <a:rPr lang="en-US" dirty="0" smtClean="0"/>
              <a:t> The ability to hear and manipulate the sounds in spoken words, and the understanding that spoken words and syllables are made up of sequences of speech sounds (</a:t>
            </a:r>
            <a:r>
              <a:rPr lang="en-US" dirty="0" err="1" smtClean="0"/>
              <a:t>Yopp</a:t>
            </a:r>
            <a:r>
              <a:rPr lang="en-US" dirty="0" smtClean="0"/>
              <a:t>, 1992; . Phonemic awareness involves hearing language at the phoneme level. </a:t>
            </a:r>
          </a:p>
          <a:p>
            <a:pPr lvl="0"/>
            <a:r>
              <a:rPr lang="en-US" b="1" dirty="0" smtClean="0"/>
              <a:t>Phonological Awareness:</a:t>
            </a:r>
            <a:r>
              <a:rPr lang="en-US" dirty="0" smtClean="0"/>
              <a:t> The ability to hear and manipulate the sound structure of language. This is an encompassing term that involves working with the sounds of language at the word, syllable, and phoneme level. </a:t>
            </a:r>
          </a:p>
          <a:p>
            <a:pPr lvl="0"/>
            <a:r>
              <a:rPr lang="en-US" b="1" dirty="0" smtClean="0"/>
              <a:t>Continuous Sound:</a:t>
            </a:r>
            <a:r>
              <a:rPr lang="en-US" dirty="0" smtClean="0"/>
              <a:t> A sound that can be prolonged (stretched out) without distortion (e.g., r, s, a, m). </a:t>
            </a:r>
          </a:p>
          <a:p>
            <a:pPr lvl="0"/>
            <a:r>
              <a:rPr lang="en-US" b="1" dirty="0" smtClean="0"/>
              <a:t>Onset-Rime:</a:t>
            </a:r>
            <a:r>
              <a:rPr lang="en-US" dirty="0" smtClean="0"/>
              <a:t> The onset is the part of the word before the vowel; not all words have onsets. The rime is the part of the word including the vowel and what follows it. </a:t>
            </a:r>
          </a:p>
          <a:p>
            <a:pPr lvl="0"/>
            <a:r>
              <a:rPr lang="en-US" b="1" dirty="0" smtClean="0"/>
              <a:t>Segmentation:</a:t>
            </a:r>
            <a:r>
              <a:rPr lang="en-US" dirty="0" smtClean="0"/>
              <a:t> The separation of words into phonemes. </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Phonemes</a:t>
            </a:r>
            <a:endParaRPr lang="en-US" dirty="0"/>
          </a:p>
        </p:txBody>
      </p:sp>
      <p:sp>
        <p:nvSpPr>
          <p:cNvPr id="5" name="TextBox 4"/>
          <p:cNvSpPr txBox="1"/>
          <p:nvPr/>
        </p:nvSpPr>
        <p:spPr>
          <a:xfrm>
            <a:off x="381000" y="1524000"/>
            <a:ext cx="8458200" cy="4524315"/>
          </a:xfrm>
          <a:prstGeom prst="rect">
            <a:avLst/>
          </a:prstGeom>
          <a:noFill/>
        </p:spPr>
        <p:txBody>
          <a:bodyPr wrap="square" rtlCol="0">
            <a:spAutoFit/>
          </a:bodyPr>
          <a:lstStyle/>
          <a:p>
            <a:r>
              <a:rPr lang="en-US" dirty="0" smtClean="0"/>
              <a:t>The word "sun" has three phonemes: /s/ /u/ /n/. The table below shows different linguistic units from largest (sentence) to smallest (phoneme). </a:t>
            </a:r>
          </a:p>
          <a:p>
            <a:endParaRPr lang="en-US" dirty="0" smtClean="0"/>
          </a:p>
          <a:p>
            <a:r>
              <a:rPr lang="en-US" u="sng" dirty="0" smtClean="0"/>
              <a:t>Sentence</a:t>
            </a:r>
          </a:p>
          <a:p>
            <a:endParaRPr lang="en-US" dirty="0" smtClean="0"/>
          </a:p>
          <a:p>
            <a:r>
              <a:rPr lang="en-US" dirty="0" smtClean="0"/>
              <a:t>The sun shone brightly.</a:t>
            </a:r>
          </a:p>
          <a:p>
            <a:r>
              <a:rPr lang="en-US" dirty="0" smtClean="0"/>
              <a:t>	Word</a:t>
            </a:r>
          </a:p>
          <a:p>
            <a:r>
              <a:rPr lang="en-US" dirty="0" smtClean="0"/>
              <a:t>	sun</a:t>
            </a:r>
          </a:p>
          <a:p>
            <a:r>
              <a:rPr lang="en-US" dirty="0" smtClean="0"/>
              <a:t>		Syllable</a:t>
            </a:r>
          </a:p>
          <a:p>
            <a:r>
              <a:rPr lang="en-US" dirty="0" smtClean="0"/>
              <a:t>		sun, sun-shine, sun-</a:t>
            </a:r>
            <a:r>
              <a:rPr lang="en-US" dirty="0" err="1" smtClean="0"/>
              <a:t>ny</a:t>
            </a:r>
            <a:endParaRPr lang="en-US" dirty="0" smtClean="0"/>
          </a:p>
          <a:p>
            <a:r>
              <a:rPr lang="en-US" dirty="0" smtClean="0"/>
              <a:t>			Onset-Rime</a:t>
            </a:r>
          </a:p>
          <a:p>
            <a:r>
              <a:rPr lang="en-US" dirty="0" smtClean="0"/>
              <a:t>			s-un, s-</a:t>
            </a:r>
            <a:r>
              <a:rPr lang="en-US" dirty="0" err="1" smtClean="0"/>
              <a:t>unshine</a:t>
            </a:r>
            <a:r>
              <a:rPr lang="en-US" dirty="0" smtClean="0"/>
              <a:t>, s-</a:t>
            </a:r>
            <a:r>
              <a:rPr lang="en-US" dirty="0" err="1" smtClean="0"/>
              <a:t>unny</a:t>
            </a:r>
            <a:endParaRPr lang="en-US" dirty="0" smtClean="0"/>
          </a:p>
          <a:p>
            <a:r>
              <a:rPr lang="en-US" dirty="0" smtClean="0"/>
              <a:t>Phoneme</a:t>
            </a:r>
          </a:p>
          <a:p>
            <a:r>
              <a:rPr lang="en-US" dirty="0" smtClean="0"/>
              <a:t>s-u-n</a:t>
            </a:r>
          </a:p>
          <a:p>
            <a:endParaRPr lang="en-US" dirty="0" smtClean="0"/>
          </a:p>
          <a:p>
            <a:r>
              <a:rPr lang="en-US" dirty="0" smtClean="0"/>
              <a:t>The word "shut" also has three phonemes: /</a:t>
            </a:r>
            <a:r>
              <a:rPr lang="en-US" dirty="0" err="1" smtClean="0"/>
              <a:t>sh</a:t>
            </a:r>
            <a:r>
              <a:rPr lang="en-US" dirty="0" smtClean="0"/>
              <a:t>/ /u/ /t/.</a:t>
            </a:r>
            <a:endParaRPr lang="en-US" dirty="0"/>
          </a:p>
        </p:txBody>
      </p:sp>
      <p:sp>
        <p:nvSpPr>
          <p:cNvPr id="6" name="TextBox 5"/>
          <p:cNvSpPr txBox="1"/>
          <p:nvPr/>
        </p:nvSpPr>
        <p:spPr>
          <a:xfrm>
            <a:off x="609600" y="1371600"/>
            <a:ext cx="8077200" cy="369332"/>
          </a:xfrm>
          <a:prstGeom prst="rect">
            <a:avLst/>
          </a:prstGeom>
          <a:noFill/>
        </p:spPr>
        <p:txBody>
          <a:bodyPr wrap="square" rtlCol="0">
            <a:spAutoFit/>
          </a:bodyPr>
          <a:lstStyle/>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Examples of Phonemic Awareness Skills</a:t>
            </a:r>
            <a:endParaRPr lang="en-US" sz="3600" dirty="0"/>
          </a:p>
        </p:txBody>
      </p:sp>
      <p:sp>
        <p:nvSpPr>
          <p:cNvPr id="3" name="TextBox 2"/>
          <p:cNvSpPr txBox="1"/>
          <p:nvPr/>
        </p:nvSpPr>
        <p:spPr>
          <a:xfrm>
            <a:off x="457200" y="1447800"/>
            <a:ext cx="8305800" cy="2308324"/>
          </a:xfrm>
          <a:prstGeom prst="rect">
            <a:avLst/>
          </a:prstGeom>
          <a:noFill/>
        </p:spPr>
        <p:txBody>
          <a:bodyPr wrap="square" rtlCol="0">
            <a:spAutoFit/>
          </a:bodyPr>
          <a:lstStyle/>
          <a:p>
            <a:pPr lvl="0"/>
            <a:r>
              <a:rPr lang="en-US" dirty="0" smtClean="0"/>
              <a:t>Blending: What word am I trying to say? </a:t>
            </a:r>
            <a:r>
              <a:rPr lang="en-US" dirty="0" err="1" smtClean="0"/>
              <a:t>Mmmmm</a:t>
            </a:r>
            <a:r>
              <a:rPr lang="en-US" dirty="0" smtClean="0"/>
              <a:t>...</a:t>
            </a:r>
            <a:r>
              <a:rPr lang="en-US" dirty="0" err="1" smtClean="0"/>
              <a:t>oooooo</a:t>
            </a:r>
            <a:r>
              <a:rPr lang="en-US" dirty="0" smtClean="0"/>
              <a:t>...p. </a:t>
            </a:r>
          </a:p>
          <a:p>
            <a:pPr lvl="0"/>
            <a:endParaRPr lang="en-US" dirty="0" smtClean="0"/>
          </a:p>
          <a:p>
            <a:pPr lvl="0"/>
            <a:r>
              <a:rPr lang="en-US" dirty="0" smtClean="0"/>
              <a:t>Segmentation (first sound isolation): What is the first sound in mop? /m/ </a:t>
            </a:r>
          </a:p>
          <a:p>
            <a:pPr lvl="0"/>
            <a:endParaRPr lang="en-US" dirty="0" smtClean="0"/>
          </a:p>
          <a:p>
            <a:pPr lvl="0"/>
            <a:r>
              <a:rPr lang="en-US" dirty="0" smtClean="0"/>
              <a:t>Segmentation (last sound isolation): What is the last sound in mop? /p/ </a:t>
            </a:r>
          </a:p>
          <a:p>
            <a:pPr lvl="0"/>
            <a:endParaRPr lang="en-US" dirty="0" smtClean="0"/>
          </a:p>
          <a:p>
            <a:pPr lvl="0"/>
            <a:r>
              <a:rPr lang="en-US" dirty="0" smtClean="0"/>
              <a:t>Segmentation (complete): What are all the sounds you hear in mop? /m/ /o/ /p/ </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Teachers Should Know &amp;</a:t>
            </a:r>
            <a:br>
              <a:rPr lang="en-US" dirty="0" smtClean="0"/>
            </a:br>
            <a:r>
              <a:rPr lang="en-US" dirty="0" smtClean="0"/>
              <a:t>Be Able to Do</a:t>
            </a:r>
            <a:endParaRPr lang="en-US" dirty="0"/>
          </a:p>
        </p:txBody>
      </p:sp>
      <p:graphicFrame>
        <p:nvGraphicFramePr>
          <p:cNvPr id="4" name="Table 3"/>
          <p:cNvGraphicFramePr>
            <a:graphicFrameLocks noGrp="1"/>
          </p:cNvGraphicFramePr>
          <p:nvPr/>
        </p:nvGraphicFramePr>
        <p:xfrm>
          <a:off x="533400" y="1600200"/>
          <a:ext cx="7772400" cy="4644195"/>
        </p:xfrm>
        <a:graphic>
          <a:graphicData uri="http://schemas.openxmlformats.org/drawingml/2006/table">
            <a:tbl>
              <a:tblPr/>
              <a:tblGrid>
                <a:gridCol w="3886200"/>
                <a:gridCol w="3886200"/>
              </a:tblGrid>
              <a:tr h="265743">
                <a:tc>
                  <a:txBody>
                    <a:bodyPr/>
                    <a:lstStyle/>
                    <a:p>
                      <a:pPr marL="0" marR="0" algn="ctr">
                        <a:lnSpc>
                          <a:spcPct val="115000"/>
                        </a:lnSpc>
                        <a:spcBef>
                          <a:spcPts val="0"/>
                        </a:spcBef>
                        <a:spcAft>
                          <a:spcPts val="0"/>
                        </a:spcAft>
                      </a:pPr>
                      <a:r>
                        <a:rPr lang="en-US" sz="1200" b="1" dirty="0">
                          <a:solidFill>
                            <a:srgbClr val="024F28"/>
                          </a:solidFill>
                          <a:latin typeface="Verdana"/>
                          <a:ea typeface="Times New Roman"/>
                          <a:cs typeface="Times New Roman"/>
                        </a:rPr>
                        <a:t>What Teachers Should Know</a:t>
                      </a:r>
                      <a:endParaRPr lang="en-US" sz="1200" b="1" dirty="0">
                        <a:latin typeface="Calibri"/>
                        <a:ea typeface="Calibri"/>
                        <a:cs typeface="Times New Roman"/>
                      </a:endParaRPr>
                    </a:p>
                  </a:txBody>
                  <a:tcPr marL="28575" marR="28575" marT="28575" marB="28575" anchor="ctr">
                    <a:lnL>
                      <a:noFill/>
                    </a:lnL>
                    <a:lnR>
                      <a:noFill/>
                    </a:lnR>
                    <a:lnT>
                      <a:noFill/>
                    </a:lnT>
                    <a:lnB>
                      <a:noFill/>
                    </a:lnB>
                  </a:tcPr>
                </a:tc>
                <a:tc>
                  <a:txBody>
                    <a:bodyPr/>
                    <a:lstStyle/>
                    <a:p>
                      <a:pPr marL="0" marR="0" algn="ctr">
                        <a:lnSpc>
                          <a:spcPct val="115000"/>
                        </a:lnSpc>
                        <a:spcBef>
                          <a:spcPts val="0"/>
                        </a:spcBef>
                        <a:spcAft>
                          <a:spcPts val="0"/>
                        </a:spcAft>
                      </a:pPr>
                      <a:r>
                        <a:rPr lang="en-US" sz="1200" b="1">
                          <a:solidFill>
                            <a:srgbClr val="024F28"/>
                          </a:solidFill>
                          <a:latin typeface="Verdana"/>
                          <a:ea typeface="Times New Roman"/>
                          <a:cs typeface="Times New Roman"/>
                        </a:rPr>
                        <a:t>What Teachers Should Be Able to Do</a:t>
                      </a:r>
                      <a:endParaRPr lang="en-US" sz="1200" b="1">
                        <a:latin typeface="Calibri"/>
                        <a:ea typeface="Calibri"/>
                        <a:cs typeface="Times New Roman"/>
                      </a:endParaRPr>
                    </a:p>
                  </a:txBody>
                  <a:tcPr marL="28575" marR="28575" marT="28575" marB="28575" anchor="ctr">
                    <a:lnL>
                      <a:noFill/>
                    </a:lnL>
                    <a:lnR>
                      <a:noFill/>
                    </a:lnR>
                    <a:lnT>
                      <a:noFill/>
                    </a:lnT>
                    <a:lnB>
                      <a:noFill/>
                    </a:lnB>
                  </a:tcPr>
                </a:tc>
              </a:tr>
              <a:tr h="4040513">
                <a:tc>
                  <a:txBody>
                    <a:bodyPr/>
                    <a:lstStyle/>
                    <a:p>
                      <a:pPr marL="342900" marR="0" lvl="0" indent="-342900" algn="ctr">
                        <a:lnSpc>
                          <a:spcPct val="150000"/>
                        </a:lnSpc>
                        <a:spcBef>
                          <a:spcPts val="600"/>
                        </a:spcBef>
                        <a:spcAft>
                          <a:spcPts val="600"/>
                        </a:spcAft>
                        <a:buSzPts val="1000"/>
                        <a:buFont typeface="Symbol"/>
                        <a:buChar char=""/>
                        <a:tabLst>
                          <a:tab pos="457200" algn="l"/>
                        </a:tabLst>
                      </a:pPr>
                      <a:r>
                        <a:rPr lang="en-US" sz="1200" b="1" dirty="0">
                          <a:solidFill>
                            <a:srgbClr val="333333"/>
                          </a:solidFill>
                          <a:latin typeface="Verdana"/>
                          <a:ea typeface="Times New Roman"/>
                          <a:cs typeface="Times New Roman"/>
                        </a:rPr>
                        <a:t>Definition of phonemic awareness (PA). </a:t>
                      </a:r>
                      <a:endParaRPr lang="en-US" sz="1200" b="1" dirty="0">
                        <a:solidFill>
                          <a:srgbClr val="333333"/>
                        </a:solidFill>
                        <a:latin typeface="Calibri"/>
                        <a:ea typeface="Calibri"/>
                        <a:cs typeface="Times New Roman"/>
                      </a:endParaRPr>
                    </a:p>
                    <a:p>
                      <a:pPr marL="342900" marR="0" lvl="0" indent="-342900" algn="ctr">
                        <a:lnSpc>
                          <a:spcPct val="150000"/>
                        </a:lnSpc>
                        <a:spcBef>
                          <a:spcPts val="600"/>
                        </a:spcBef>
                        <a:spcAft>
                          <a:spcPts val="600"/>
                        </a:spcAft>
                        <a:buSzPts val="1000"/>
                        <a:buFont typeface="Symbol"/>
                        <a:buChar char=""/>
                        <a:tabLst>
                          <a:tab pos="457200" algn="l"/>
                        </a:tabLst>
                      </a:pPr>
                      <a:r>
                        <a:rPr lang="en-US" sz="1200" b="1" dirty="0">
                          <a:solidFill>
                            <a:srgbClr val="333333"/>
                          </a:solidFill>
                          <a:latin typeface="Verdana"/>
                          <a:ea typeface="Times New Roman"/>
                          <a:cs typeface="Times New Roman"/>
                        </a:rPr>
                        <a:t>The relation of phonemic awareness to early reading skills. </a:t>
                      </a:r>
                      <a:endParaRPr lang="en-US" sz="1200" b="1" dirty="0">
                        <a:solidFill>
                          <a:srgbClr val="333333"/>
                        </a:solidFill>
                        <a:latin typeface="Calibri"/>
                        <a:ea typeface="Calibri"/>
                        <a:cs typeface="Times New Roman"/>
                      </a:endParaRPr>
                    </a:p>
                    <a:p>
                      <a:pPr marL="342900" marR="0" lvl="0" indent="-342900" algn="ctr">
                        <a:lnSpc>
                          <a:spcPct val="150000"/>
                        </a:lnSpc>
                        <a:spcBef>
                          <a:spcPts val="600"/>
                        </a:spcBef>
                        <a:spcAft>
                          <a:spcPts val="600"/>
                        </a:spcAft>
                        <a:buSzPts val="1000"/>
                        <a:buFont typeface="Symbol"/>
                        <a:buChar char=""/>
                        <a:tabLst>
                          <a:tab pos="457200" algn="l"/>
                        </a:tabLst>
                      </a:pPr>
                      <a:r>
                        <a:rPr lang="en-US" sz="1200" b="1" i="1" u="sng" dirty="0">
                          <a:solidFill>
                            <a:srgbClr val="333333"/>
                          </a:solidFill>
                          <a:latin typeface="Verdana"/>
                          <a:ea typeface="Times New Roman"/>
                          <a:cs typeface="Times New Roman"/>
                        </a:rPr>
                        <a:t>The developmental continuum of phonemic awareness skills. </a:t>
                      </a:r>
                      <a:endParaRPr lang="en-US" sz="1200" b="1" i="1" u="sng" dirty="0">
                        <a:solidFill>
                          <a:srgbClr val="333333"/>
                        </a:solidFill>
                        <a:latin typeface="Calibri"/>
                        <a:ea typeface="Calibri"/>
                        <a:cs typeface="Times New Roman"/>
                      </a:endParaRPr>
                    </a:p>
                    <a:p>
                      <a:pPr marL="342900" marR="0" lvl="0" indent="-342900" algn="ctr">
                        <a:lnSpc>
                          <a:spcPct val="150000"/>
                        </a:lnSpc>
                        <a:spcBef>
                          <a:spcPts val="600"/>
                        </a:spcBef>
                        <a:spcAft>
                          <a:spcPts val="600"/>
                        </a:spcAft>
                        <a:buSzPts val="1000"/>
                        <a:buFont typeface="Symbol"/>
                        <a:buChar char=""/>
                        <a:tabLst>
                          <a:tab pos="457200" algn="l"/>
                        </a:tabLst>
                      </a:pPr>
                      <a:r>
                        <a:rPr lang="en-US" sz="1200" b="1" dirty="0">
                          <a:solidFill>
                            <a:srgbClr val="333333"/>
                          </a:solidFill>
                          <a:latin typeface="Verdana"/>
                          <a:ea typeface="Times New Roman"/>
                          <a:cs typeface="Times New Roman"/>
                        </a:rPr>
                        <a:t>Which phonemic awareness skills are more important and when they should be taught. </a:t>
                      </a:r>
                      <a:endParaRPr lang="en-US" sz="1200" b="1" dirty="0">
                        <a:solidFill>
                          <a:srgbClr val="333333"/>
                        </a:solidFill>
                        <a:latin typeface="Calibri"/>
                        <a:ea typeface="Calibri"/>
                        <a:cs typeface="Times New Roman"/>
                      </a:endParaRPr>
                    </a:p>
                    <a:p>
                      <a:pPr marL="342900" marR="0" lvl="0" indent="-342900" algn="ctr">
                        <a:lnSpc>
                          <a:spcPct val="150000"/>
                        </a:lnSpc>
                        <a:spcBef>
                          <a:spcPts val="600"/>
                        </a:spcBef>
                        <a:spcAft>
                          <a:spcPts val="600"/>
                        </a:spcAft>
                        <a:buSzPts val="1000"/>
                        <a:buFont typeface="Symbol"/>
                        <a:buChar char=""/>
                        <a:tabLst>
                          <a:tab pos="457200" algn="l"/>
                        </a:tabLst>
                      </a:pPr>
                      <a:r>
                        <a:rPr lang="en-US" sz="1200" b="1" dirty="0">
                          <a:solidFill>
                            <a:srgbClr val="333333"/>
                          </a:solidFill>
                          <a:latin typeface="Verdana"/>
                          <a:ea typeface="Times New Roman"/>
                          <a:cs typeface="Times New Roman"/>
                        </a:rPr>
                        <a:t>Features of phonemes and tasks that influence task difficulty. </a:t>
                      </a:r>
                      <a:endParaRPr lang="en-US" sz="1200" b="1" dirty="0">
                        <a:solidFill>
                          <a:srgbClr val="333333"/>
                        </a:solidFill>
                        <a:latin typeface="Calibri"/>
                        <a:ea typeface="Calibri"/>
                        <a:cs typeface="Times New Roman"/>
                      </a:endParaRPr>
                    </a:p>
                    <a:p>
                      <a:pPr marL="342900" marR="0" lvl="0" indent="-342900" algn="ctr">
                        <a:lnSpc>
                          <a:spcPct val="150000"/>
                        </a:lnSpc>
                        <a:spcBef>
                          <a:spcPts val="600"/>
                        </a:spcBef>
                        <a:spcAft>
                          <a:spcPts val="600"/>
                        </a:spcAft>
                        <a:buSzPts val="1000"/>
                        <a:buFont typeface="Symbol"/>
                        <a:buChar char=""/>
                        <a:tabLst>
                          <a:tab pos="457200" algn="l"/>
                        </a:tabLst>
                      </a:pPr>
                      <a:r>
                        <a:rPr lang="en-US" sz="1200" b="1" dirty="0">
                          <a:solidFill>
                            <a:srgbClr val="333333"/>
                          </a:solidFill>
                          <a:latin typeface="Verdana"/>
                          <a:ea typeface="Times New Roman"/>
                          <a:cs typeface="Times New Roman"/>
                        </a:rPr>
                        <a:t>Terminology (phoneme, PA, continuous sound, onset-rime, segmentation). </a:t>
                      </a:r>
                      <a:endParaRPr lang="en-US" sz="1200" b="1" dirty="0">
                        <a:solidFill>
                          <a:srgbClr val="333333"/>
                        </a:solidFill>
                        <a:latin typeface="Calibri"/>
                        <a:ea typeface="Calibri"/>
                        <a:cs typeface="Times New Roman"/>
                      </a:endParaRPr>
                    </a:p>
                  </a:txBody>
                  <a:tcPr marL="28575" marR="28575" marT="28575" marB="28575">
                    <a:lnL>
                      <a:noFill/>
                    </a:lnL>
                    <a:lnR>
                      <a:noFill/>
                    </a:lnR>
                    <a:lnT>
                      <a:noFill/>
                    </a:lnT>
                    <a:lnB>
                      <a:noFill/>
                    </a:lnB>
                  </a:tcPr>
                </a:tc>
                <a:tc>
                  <a:txBody>
                    <a:bodyPr/>
                    <a:lstStyle/>
                    <a:p>
                      <a:pPr marL="342900" marR="0" lvl="0" indent="-342900" algn="ctr">
                        <a:lnSpc>
                          <a:spcPct val="150000"/>
                        </a:lnSpc>
                        <a:spcBef>
                          <a:spcPts val="600"/>
                        </a:spcBef>
                        <a:spcAft>
                          <a:spcPts val="600"/>
                        </a:spcAft>
                        <a:buSzPts val="1000"/>
                        <a:buFont typeface="Symbol"/>
                        <a:buChar char=""/>
                        <a:tabLst>
                          <a:tab pos="457200" algn="l"/>
                        </a:tabLst>
                      </a:pPr>
                      <a:r>
                        <a:rPr lang="en-US" sz="1200" b="1" dirty="0">
                          <a:solidFill>
                            <a:srgbClr val="333333"/>
                          </a:solidFill>
                          <a:latin typeface="Verdana"/>
                          <a:ea typeface="Times New Roman"/>
                          <a:cs typeface="Times New Roman"/>
                        </a:rPr>
                        <a:t>Assess PA and diagnose difficulties. </a:t>
                      </a:r>
                      <a:endParaRPr lang="en-US" sz="1200" b="1" dirty="0">
                        <a:solidFill>
                          <a:srgbClr val="333333"/>
                        </a:solidFill>
                        <a:latin typeface="Calibri"/>
                        <a:ea typeface="Calibri"/>
                        <a:cs typeface="Times New Roman"/>
                      </a:endParaRPr>
                    </a:p>
                    <a:p>
                      <a:pPr marL="342900" marR="0" lvl="0" indent="-342900" algn="ctr">
                        <a:lnSpc>
                          <a:spcPct val="150000"/>
                        </a:lnSpc>
                        <a:spcBef>
                          <a:spcPts val="600"/>
                        </a:spcBef>
                        <a:spcAft>
                          <a:spcPts val="600"/>
                        </a:spcAft>
                        <a:buSzPts val="1000"/>
                        <a:buFont typeface="Symbol"/>
                        <a:buChar char=""/>
                        <a:tabLst>
                          <a:tab pos="457200" algn="l"/>
                        </a:tabLst>
                      </a:pPr>
                      <a:r>
                        <a:rPr lang="en-US" sz="1200" b="1" dirty="0">
                          <a:solidFill>
                            <a:srgbClr val="333333"/>
                          </a:solidFill>
                          <a:latin typeface="Verdana"/>
                          <a:ea typeface="Times New Roman"/>
                          <a:cs typeface="Times New Roman"/>
                        </a:rPr>
                        <a:t>Produce speech sounds accurately. </a:t>
                      </a:r>
                      <a:endParaRPr lang="en-US" sz="1200" b="1" dirty="0">
                        <a:solidFill>
                          <a:srgbClr val="333333"/>
                        </a:solidFill>
                        <a:latin typeface="Calibri"/>
                        <a:ea typeface="Calibri"/>
                        <a:cs typeface="Times New Roman"/>
                      </a:endParaRPr>
                    </a:p>
                    <a:p>
                      <a:pPr marL="342900" marR="0" lvl="0" indent="-342900" algn="ctr">
                        <a:lnSpc>
                          <a:spcPct val="150000"/>
                        </a:lnSpc>
                        <a:spcBef>
                          <a:spcPts val="600"/>
                        </a:spcBef>
                        <a:spcAft>
                          <a:spcPts val="600"/>
                        </a:spcAft>
                        <a:buSzPts val="1000"/>
                        <a:buFont typeface="Symbol"/>
                        <a:buChar char=""/>
                        <a:tabLst>
                          <a:tab pos="457200" algn="l"/>
                        </a:tabLst>
                      </a:pPr>
                      <a:r>
                        <a:rPr lang="en-US" sz="1200" b="1" dirty="0">
                          <a:solidFill>
                            <a:srgbClr val="333333"/>
                          </a:solidFill>
                          <a:latin typeface="Verdana"/>
                          <a:ea typeface="Times New Roman"/>
                          <a:cs typeface="Times New Roman"/>
                        </a:rPr>
                        <a:t>Use a developmental continuum to select/design PA instruction. </a:t>
                      </a:r>
                      <a:endParaRPr lang="en-US" sz="1200" b="1" dirty="0">
                        <a:solidFill>
                          <a:srgbClr val="333333"/>
                        </a:solidFill>
                        <a:latin typeface="Calibri"/>
                        <a:ea typeface="Calibri"/>
                        <a:cs typeface="Times New Roman"/>
                      </a:endParaRPr>
                    </a:p>
                    <a:p>
                      <a:pPr marL="342900" marR="0" lvl="0" indent="-342900" algn="ctr">
                        <a:lnSpc>
                          <a:spcPct val="150000"/>
                        </a:lnSpc>
                        <a:spcBef>
                          <a:spcPts val="600"/>
                        </a:spcBef>
                        <a:spcAft>
                          <a:spcPts val="600"/>
                        </a:spcAft>
                        <a:buSzPts val="1000"/>
                        <a:buFont typeface="Symbol"/>
                        <a:buChar char=""/>
                        <a:tabLst>
                          <a:tab pos="457200" algn="l"/>
                        </a:tabLst>
                      </a:pPr>
                      <a:r>
                        <a:rPr lang="en-US" sz="1200" b="1" dirty="0">
                          <a:solidFill>
                            <a:srgbClr val="333333"/>
                          </a:solidFill>
                          <a:latin typeface="Verdana"/>
                          <a:ea typeface="Times New Roman"/>
                          <a:cs typeface="Times New Roman"/>
                        </a:rPr>
                        <a:t>Select examples according to complexity of skills, phonemes, word types, and learner experience. </a:t>
                      </a:r>
                      <a:endParaRPr lang="en-US" sz="1200" b="1" dirty="0">
                        <a:solidFill>
                          <a:srgbClr val="333333"/>
                        </a:solidFill>
                        <a:latin typeface="Calibri"/>
                        <a:ea typeface="Calibri"/>
                        <a:cs typeface="Times New Roman"/>
                      </a:endParaRPr>
                    </a:p>
                    <a:p>
                      <a:pPr marL="342900" marR="0" lvl="0" indent="-342900" algn="ctr">
                        <a:lnSpc>
                          <a:spcPct val="150000"/>
                        </a:lnSpc>
                        <a:spcBef>
                          <a:spcPts val="600"/>
                        </a:spcBef>
                        <a:spcAft>
                          <a:spcPts val="600"/>
                        </a:spcAft>
                        <a:buSzPts val="1000"/>
                        <a:buFont typeface="Symbol"/>
                        <a:buChar char=""/>
                        <a:tabLst>
                          <a:tab pos="457200" algn="l"/>
                        </a:tabLst>
                      </a:pPr>
                      <a:r>
                        <a:rPr lang="en-US" sz="1200" b="1" dirty="0">
                          <a:solidFill>
                            <a:srgbClr val="333333"/>
                          </a:solidFill>
                          <a:latin typeface="Verdana"/>
                          <a:ea typeface="Times New Roman"/>
                          <a:cs typeface="Times New Roman"/>
                        </a:rPr>
                        <a:t>Model and deliver PA lessons. </a:t>
                      </a:r>
                      <a:endParaRPr lang="en-US" sz="1200" b="1" dirty="0">
                        <a:solidFill>
                          <a:srgbClr val="333333"/>
                        </a:solidFill>
                        <a:latin typeface="Calibri"/>
                        <a:ea typeface="Calibri"/>
                        <a:cs typeface="Times New Roman"/>
                      </a:endParaRPr>
                    </a:p>
                    <a:p>
                      <a:pPr marL="342900" marR="0" lvl="0" indent="-342900" algn="ctr">
                        <a:lnSpc>
                          <a:spcPct val="150000"/>
                        </a:lnSpc>
                        <a:spcBef>
                          <a:spcPts val="600"/>
                        </a:spcBef>
                        <a:spcAft>
                          <a:spcPts val="600"/>
                        </a:spcAft>
                        <a:buSzPts val="1000"/>
                        <a:buFont typeface="Symbol"/>
                        <a:buChar char=""/>
                        <a:tabLst>
                          <a:tab pos="457200" algn="l"/>
                        </a:tabLst>
                      </a:pPr>
                      <a:r>
                        <a:rPr lang="en-US" sz="1200" b="1" dirty="0">
                          <a:solidFill>
                            <a:srgbClr val="333333"/>
                          </a:solidFill>
                          <a:latin typeface="Verdana"/>
                          <a:ea typeface="Times New Roman"/>
                          <a:cs typeface="Times New Roman"/>
                        </a:rPr>
                        <a:t>Link PA to reading and spelling. </a:t>
                      </a:r>
                      <a:endParaRPr lang="en-US" sz="1200" b="1" dirty="0">
                        <a:solidFill>
                          <a:srgbClr val="333333"/>
                        </a:solidFill>
                        <a:latin typeface="Calibri"/>
                        <a:ea typeface="Calibri"/>
                        <a:cs typeface="Times New Roman"/>
                      </a:endParaRPr>
                    </a:p>
                    <a:p>
                      <a:pPr marL="342900" marR="0" lvl="0" indent="-342900" algn="ctr">
                        <a:lnSpc>
                          <a:spcPct val="150000"/>
                        </a:lnSpc>
                        <a:spcBef>
                          <a:spcPts val="600"/>
                        </a:spcBef>
                        <a:spcAft>
                          <a:spcPts val="600"/>
                        </a:spcAft>
                        <a:buSzPts val="1000"/>
                        <a:buFont typeface="Symbol"/>
                        <a:buChar char=""/>
                        <a:tabLst>
                          <a:tab pos="457200" algn="l"/>
                        </a:tabLst>
                      </a:pPr>
                      <a:r>
                        <a:rPr lang="en-US" sz="1200" b="1" dirty="0">
                          <a:solidFill>
                            <a:srgbClr val="333333"/>
                          </a:solidFill>
                          <a:latin typeface="Verdana"/>
                          <a:ea typeface="Times New Roman"/>
                          <a:cs typeface="Times New Roman"/>
                        </a:rPr>
                        <a:t>Evaluate the design of instructional materials. </a:t>
                      </a:r>
                      <a:endParaRPr lang="en-US" sz="1200" b="1" dirty="0">
                        <a:solidFill>
                          <a:srgbClr val="333333"/>
                        </a:solidFill>
                        <a:latin typeface="Calibri"/>
                        <a:ea typeface="Calibri"/>
                        <a:cs typeface="Times New Roman"/>
                      </a:endParaRPr>
                    </a:p>
                  </a:txBody>
                  <a:tcPr marL="28575" marR="28575" marT="28575" marB="28575">
                    <a:lnL>
                      <a:noFill/>
                    </a:lnL>
                    <a:lnR>
                      <a:noFill/>
                    </a:lnR>
                    <a:lnT>
                      <a:noFill/>
                    </a:lnT>
                    <a:lnB>
                      <a:noFill/>
                    </a:lnB>
                  </a:tcPr>
                </a:tc>
              </a:tr>
              <a:tr h="265743">
                <a:tc gridSpan="2">
                  <a:txBody>
                    <a:bodyPr/>
                    <a:lstStyle/>
                    <a:p>
                      <a:pPr marL="0" marR="0" algn="r">
                        <a:lnSpc>
                          <a:spcPct val="115000"/>
                        </a:lnSpc>
                        <a:spcBef>
                          <a:spcPts val="0"/>
                        </a:spcBef>
                        <a:spcAft>
                          <a:spcPts val="0"/>
                        </a:spcAft>
                      </a:pPr>
                      <a:r>
                        <a:rPr lang="en-US" sz="1000" dirty="0">
                          <a:solidFill>
                            <a:srgbClr val="000000"/>
                          </a:solidFill>
                          <a:latin typeface="Verdana"/>
                          <a:ea typeface="Times New Roman"/>
                          <a:cs typeface="Times New Roman"/>
                        </a:rPr>
                        <a:t>(modified from Moats, </a:t>
                      </a:r>
                      <a:r>
                        <a:rPr lang="en-US" sz="1000" dirty="0" smtClean="0">
                          <a:solidFill>
                            <a:srgbClr val="000000"/>
                          </a:solidFill>
                          <a:latin typeface="Verdana"/>
                          <a:ea typeface="Times New Roman"/>
                          <a:cs typeface="Times New Roman"/>
                        </a:rPr>
                        <a:t>1999 </a:t>
                      </a:r>
                      <a:endParaRPr lang="en-US" sz="1100" dirty="0">
                        <a:latin typeface="Calibri"/>
                        <a:ea typeface="Calibri"/>
                        <a:cs typeface="Times New Roman"/>
                      </a:endParaRPr>
                    </a:p>
                  </a:txBody>
                  <a:tcPr marL="28575" marR="28575" marT="28575" marB="28575" anchor="ctr">
                    <a:lnL>
                      <a:noFill/>
                    </a:lnL>
                    <a:lnR>
                      <a:noFill/>
                    </a:lnR>
                    <a:lnT>
                      <a:noFill/>
                    </a:lnT>
                    <a:lnB>
                      <a:noFill/>
                    </a:lnB>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 Development Continuum </a:t>
            </a:r>
            <a:endParaRPr lang="en-US" dirty="0"/>
          </a:p>
        </p:txBody>
      </p:sp>
      <p:pic>
        <p:nvPicPr>
          <p:cNvPr id="3" name="Picture 2" descr="http://reading.uoregon.edu/graphics/pa_continuum.gif"/>
          <p:cNvPicPr/>
          <p:nvPr/>
        </p:nvPicPr>
        <p:blipFill>
          <a:blip r:embed="rId3" cstate="print"/>
          <a:srcRect/>
          <a:stretch>
            <a:fillRect/>
          </a:stretch>
        </p:blipFill>
        <p:spPr bwMode="auto">
          <a:xfrm>
            <a:off x="762000" y="1524000"/>
            <a:ext cx="7848600" cy="4267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Identifying Lack of Phonemic Awareness</a:t>
            </a:r>
            <a:endParaRPr lang="en-US" dirty="0"/>
          </a:p>
        </p:txBody>
      </p:sp>
      <p:sp>
        <p:nvSpPr>
          <p:cNvPr id="3" name="TextBox 2"/>
          <p:cNvSpPr txBox="1"/>
          <p:nvPr/>
        </p:nvSpPr>
        <p:spPr>
          <a:xfrm>
            <a:off x="457200" y="1752600"/>
            <a:ext cx="8382000" cy="3693319"/>
          </a:xfrm>
          <a:prstGeom prst="rect">
            <a:avLst/>
          </a:prstGeom>
          <a:noFill/>
        </p:spPr>
        <p:txBody>
          <a:bodyPr wrap="square" rtlCol="0">
            <a:spAutoFit/>
          </a:bodyPr>
          <a:lstStyle/>
          <a:p>
            <a:r>
              <a:rPr lang="en-US" dirty="0" smtClean="0"/>
              <a:t>Children lacking phonemic awareness skills cannot: </a:t>
            </a:r>
          </a:p>
          <a:p>
            <a:pPr lvl="0"/>
            <a:endParaRPr lang="en-US" dirty="0" smtClean="0"/>
          </a:p>
          <a:p>
            <a:pPr lvl="0"/>
            <a:r>
              <a:rPr lang="en-US" dirty="0" smtClean="0"/>
              <a:t>	group words with similar and dissimilar sounds (</a:t>
            </a:r>
            <a:r>
              <a:rPr lang="en-US" b="1" dirty="0" smtClean="0"/>
              <a:t>mat, mug, sun</a:t>
            </a:r>
            <a:r>
              <a:rPr lang="en-US" dirty="0" smtClean="0"/>
              <a:t>) </a:t>
            </a:r>
          </a:p>
          <a:p>
            <a:pPr lvl="0"/>
            <a:endParaRPr lang="en-US" dirty="0" smtClean="0"/>
          </a:p>
          <a:p>
            <a:pPr lvl="0"/>
            <a:r>
              <a:rPr lang="en-US" dirty="0" smtClean="0"/>
              <a:t>	blend and split syllables (</a:t>
            </a:r>
            <a:r>
              <a:rPr lang="en-US" b="1" dirty="0" smtClean="0"/>
              <a:t>f </a:t>
            </a:r>
            <a:r>
              <a:rPr lang="en-US" b="1" dirty="0" err="1" smtClean="0"/>
              <a:t>oot</a:t>
            </a:r>
            <a:r>
              <a:rPr lang="en-US" dirty="0" smtClean="0"/>
              <a:t>) </a:t>
            </a:r>
          </a:p>
          <a:p>
            <a:pPr lvl="0"/>
            <a:endParaRPr lang="en-US" dirty="0" smtClean="0"/>
          </a:p>
          <a:p>
            <a:pPr lvl="0"/>
            <a:r>
              <a:rPr lang="en-US" dirty="0" smtClean="0"/>
              <a:t>	blend sounds into words (</a:t>
            </a:r>
            <a:r>
              <a:rPr lang="en-US" b="1" dirty="0" err="1" smtClean="0"/>
              <a:t>m_a_n</a:t>
            </a:r>
            <a:r>
              <a:rPr lang="en-US" dirty="0" smtClean="0"/>
              <a:t>) </a:t>
            </a:r>
          </a:p>
          <a:p>
            <a:pPr lvl="0"/>
            <a:endParaRPr lang="en-US" dirty="0" smtClean="0"/>
          </a:p>
          <a:p>
            <a:pPr lvl="0"/>
            <a:r>
              <a:rPr lang="en-US" dirty="0" smtClean="0"/>
              <a:t>	segment a word as a sequence of sounds (e.g., </a:t>
            </a:r>
            <a:r>
              <a:rPr lang="en-US" b="1" dirty="0" smtClean="0"/>
              <a:t>fish</a:t>
            </a:r>
            <a:r>
              <a:rPr lang="en-US" dirty="0" smtClean="0"/>
              <a:t> is made up of three 	phonemes, </a:t>
            </a:r>
            <a:r>
              <a:rPr lang="en-US" b="1" dirty="0" smtClean="0"/>
              <a:t>/f/ , /</a:t>
            </a:r>
            <a:r>
              <a:rPr lang="en-US" b="1" dirty="0" err="1" smtClean="0"/>
              <a:t>i</a:t>
            </a:r>
            <a:r>
              <a:rPr lang="en-US" b="1" dirty="0" smtClean="0"/>
              <a:t>/, /</a:t>
            </a:r>
            <a:r>
              <a:rPr lang="en-US" b="1" dirty="0" err="1" smtClean="0"/>
              <a:t>sh</a:t>
            </a:r>
            <a:r>
              <a:rPr lang="en-US" b="1" dirty="0" smtClean="0"/>
              <a:t>/</a:t>
            </a:r>
            <a:r>
              <a:rPr lang="en-US" dirty="0" smtClean="0"/>
              <a:t>) </a:t>
            </a:r>
          </a:p>
          <a:p>
            <a:pPr lvl="0"/>
            <a:endParaRPr lang="en-US" dirty="0" smtClean="0"/>
          </a:p>
          <a:p>
            <a:pPr lvl="0"/>
            <a:r>
              <a:rPr lang="en-US" dirty="0" smtClean="0"/>
              <a:t>	detect and manipulate sounds within words (change </a:t>
            </a:r>
            <a:r>
              <a:rPr lang="en-US" b="1" dirty="0" smtClean="0"/>
              <a:t>r</a:t>
            </a:r>
            <a:r>
              <a:rPr lang="en-US" dirty="0" smtClean="0"/>
              <a:t> in run to </a:t>
            </a:r>
            <a:r>
              <a:rPr lang="en-US" b="1" dirty="0" smtClean="0"/>
              <a:t>s</a:t>
            </a:r>
            <a:r>
              <a:rPr lang="en-US" dirty="0" smtClean="0"/>
              <a:t>). </a:t>
            </a:r>
          </a:p>
          <a:p>
            <a:r>
              <a:rPr lang="en-US" dirty="0" smtClean="0"/>
              <a:t>	(</a:t>
            </a:r>
            <a:r>
              <a:rPr lang="en-US" dirty="0" err="1" smtClean="0"/>
              <a:t>Kame'enui</a:t>
            </a:r>
            <a:r>
              <a:rPr lang="en-US" dirty="0" smtClean="0"/>
              <a:t>, et. al., 1997;</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Assessment of Week 1 – </a:t>
            </a:r>
            <a:br>
              <a:rPr lang="en-US" dirty="0" smtClean="0"/>
            </a:br>
            <a:r>
              <a:rPr lang="en-US" dirty="0" smtClean="0"/>
              <a:t>Assigned Reading</a:t>
            </a:r>
            <a:endParaRPr lang="en-US" dirty="0"/>
          </a:p>
        </p:txBody>
      </p:sp>
      <p:sp>
        <p:nvSpPr>
          <p:cNvPr id="3" name="Content Placeholder 2"/>
          <p:cNvSpPr>
            <a:spLocks noGrp="1"/>
          </p:cNvSpPr>
          <p:nvPr>
            <p:ph idx="1"/>
          </p:nvPr>
        </p:nvSpPr>
        <p:spPr/>
        <p:txBody>
          <a:bodyPr/>
          <a:lstStyle/>
          <a:p>
            <a:r>
              <a:rPr lang="en-US" dirty="0" smtClean="0"/>
              <a:t>Please complete the Assessment of the Week 1 Assigned Reading.</a:t>
            </a:r>
          </a:p>
          <a:p>
            <a:r>
              <a:rPr lang="en-US" dirty="0" smtClean="0"/>
              <a:t>If you have the article with you or on your laptop please feel free to use it.</a:t>
            </a:r>
          </a:p>
          <a:p>
            <a:r>
              <a:rPr lang="en-US" dirty="0" smtClean="0"/>
              <a:t>This will count as part of your participation &amp; reading response grade.</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Teaching Strategies &amp; Examples</a:t>
            </a:r>
            <a:endParaRPr lang="en-US" dirty="0"/>
          </a:p>
        </p:txBody>
      </p:sp>
      <p:sp>
        <p:nvSpPr>
          <p:cNvPr id="3" name="TextBox 2"/>
          <p:cNvSpPr txBox="1"/>
          <p:nvPr/>
        </p:nvSpPr>
        <p:spPr>
          <a:xfrm>
            <a:off x="533400" y="1524000"/>
            <a:ext cx="8153400" cy="4524315"/>
          </a:xfrm>
          <a:prstGeom prst="rect">
            <a:avLst/>
          </a:prstGeom>
          <a:noFill/>
        </p:spPr>
        <p:txBody>
          <a:bodyPr wrap="square" rtlCol="0">
            <a:spAutoFit/>
          </a:bodyPr>
          <a:lstStyle/>
          <a:p>
            <a:r>
              <a:rPr lang="en-US" sz="3200" b="1" dirty="0" smtClean="0">
                <a:hlinkClick r:id="rId3"/>
              </a:rPr>
              <a:t>Sound Isolation</a:t>
            </a:r>
            <a:endParaRPr lang="en-US" sz="3200" dirty="0" smtClean="0"/>
          </a:p>
          <a:p>
            <a:r>
              <a:rPr lang="en-US" sz="3200" dirty="0" smtClean="0"/>
              <a:t>Example: The first sound in </a:t>
            </a:r>
            <a:r>
              <a:rPr lang="en-US" sz="3200" b="1" dirty="0" smtClean="0"/>
              <a:t>sun</a:t>
            </a:r>
            <a:r>
              <a:rPr lang="en-US" sz="3200" dirty="0" smtClean="0"/>
              <a:t> is /</a:t>
            </a:r>
            <a:r>
              <a:rPr lang="en-US" sz="3200" b="1" dirty="0" err="1" smtClean="0"/>
              <a:t>ssss</a:t>
            </a:r>
            <a:r>
              <a:rPr lang="en-US" sz="3200" dirty="0" smtClean="0"/>
              <a:t>/. </a:t>
            </a:r>
          </a:p>
          <a:p>
            <a:r>
              <a:rPr lang="en-US" sz="3200" dirty="0" smtClean="0"/>
              <a:t> </a:t>
            </a:r>
          </a:p>
          <a:p>
            <a:r>
              <a:rPr lang="en-US" sz="3200" b="1" dirty="0" smtClean="0">
                <a:hlinkClick r:id="rId4"/>
              </a:rPr>
              <a:t>Blending</a:t>
            </a:r>
            <a:endParaRPr lang="en-US" sz="3200" dirty="0" smtClean="0"/>
          </a:p>
          <a:p>
            <a:r>
              <a:rPr lang="en-US" sz="3200" dirty="0" smtClean="0"/>
              <a:t>Example: /</a:t>
            </a:r>
            <a:r>
              <a:rPr lang="en-US" sz="3200" b="1" dirty="0" err="1" smtClean="0"/>
              <a:t>sss</a:t>
            </a:r>
            <a:r>
              <a:rPr lang="en-US" sz="3200" dirty="0" smtClean="0"/>
              <a:t>/ - /</a:t>
            </a:r>
            <a:r>
              <a:rPr lang="en-US" sz="3200" b="1" dirty="0" err="1" smtClean="0"/>
              <a:t>uuu</a:t>
            </a:r>
            <a:r>
              <a:rPr lang="en-US" sz="3200" dirty="0" smtClean="0"/>
              <a:t>/ - /</a:t>
            </a:r>
            <a:r>
              <a:rPr lang="en-US" sz="3200" b="1" dirty="0" err="1" smtClean="0"/>
              <a:t>nnn</a:t>
            </a:r>
            <a:r>
              <a:rPr lang="en-US" sz="3200" dirty="0" smtClean="0"/>
              <a:t>/ is </a:t>
            </a:r>
            <a:r>
              <a:rPr lang="en-US" sz="3200" b="1" dirty="0" smtClean="0"/>
              <a:t>sun.</a:t>
            </a:r>
            <a:r>
              <a:rPr lang="en-US" sz="3200" dirty="0" smtClean="0"/>
              <a:t> </a:t>
            </a:r>
          </a:p>
          <a:p>
            <a:r>
              <a:rPr lang="en-US" sz="3200" dirty="0" smtClean="0"/>
              <a:t> </a:t>
            </a:r>
          </a:p>
          <a:p>
            <a:r>
              <a:rPr lang="en-US" sz="3200" b="1" dirty="0" smtClean="0">
                <a:hlinkClick r:id="rId5"/>
              </a:rPr>
              <a:t>Segmenting</a:t>
            </a:r>
            <a:endParaRPr lang="en-US" sz="3200" dirty="0" smtClean="0"/>
          </a:p>
          <a:p>
            <a:r>
              <a:rPr lang="en-US" sz="3200" dirty="0" smtClean="0"/>
              <a:t>Example: The sounds in </a:t>
            </a:r>
            <a:r>
              <a:rPr lang="en-US" sz="3200" b="1" dirty="0" smtClean="0"/>
              <a:t>sun</a:t>
            </a:r>
            <a:r>
              <a:rPr lang="en-US" sz="3200" dirty="0" smtClean="0"/>
              <a:t> are /</a:t>
            </a:r>
            <a:r>
              <a:rPr lang="en-US" sz="3200" b="1" dirty="0" err="1" smtClean="0"/>
              <a:t>sss</a:t>
            </a:r>
            <a:r>
              <a:rPr lang="en-US" sz="3200" dirty="0" smtClean="0"/>
              <a:t>/ - /</a:t>
            </a:r>
            <a:r>
              <a:rPr lang="en-US" sz="3200" b="1" dirty="0" err="1" smtClean="0"/>
              <a:t>uuu</a:t>
            </a:r>
            <a:r>
              <a:rPr lang="en-US" sz="3200" dirty="0" smtClean="0"/>
              <a:t>/ - /</a:t>
            </a:r>
            <a:r>
              <a:rPr lang="en-US" sz="3200" b="1" dirty="0" err="1" smtClean="0"/>
              <a:t>nnn</a:t>
            </a:r>
            <a:r>
              <a:rPr lang="en-US" sz="3200" dirty="0" smtClean="0"/>
              <a:t>/.</a:t>
            </a:r>
            <a:endParaRPr lang="en-US" sz="32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 Benchmark for Grade 1</a:t>
            </a:r>
            <a:endParaRPr lang="en-US" dirty="0"/>
          </a:p>
        </p:txBody>
      </p:sp>
      <p:sp>
        <p:nvSpPr>
          <p:cNvPr id="4" name="TextBox 3"/>
          <p:cNvSpPr txBox="1"/>
          <p:nvPr/>
        </p:nvSpPr>
        <p:spPr>
          <a:xfrm>
            <a:off x="381000" y="1371600"/>
            <a:ext cx="8458200" cy="4801314"/>
          </a:xfrm>
          <a:prstGeom prst="rect">
            <a:avLst/>
          </a:prstGeom>
          <a:noFill/>
        </p:spPr>
        <p:txBody>
          <a:bodyPr wrap="square" rtlCol="0">
            <a:spAutoFit/>
          </a:bodyPr>
          <a:lstStyle/>
          <a:p>
            <a:r>
              <a:rPr lang="en-US" b="1" u="sng" dirty="0" smtClean="0"/>
              <a:t>Students Should Demonstrate These Skills by the Middle of First Grade:</a:t>
            </a:r>
            <a:endParaRPr lang="en-US" sz="1600" u="sng" dirty="0" smtClean="0"/>
          </a:p>
          <a:p>
            <a:pPr lvl="0"/>
            <a:endParaRPr lang="en-US" b="1" dirty="0" smtClean="0"/>
          </a:p>
          <a:p>
            <a:pPr lvl="0"/>
            <a:r>
              <a:rPr lang="en-US" b="1" dirty="0" smtClean="0"/>
              <a:t>Sound Isolation</a:t>
            </a:r>
            <a:r>
              <a:rPr lang="en-US" dirty="0" smtClean="0"/>
              <a:t> </a:t>
            </a:r>
            <a:endParaRPr lang="en-US" sz="2400" dirty="0" smtClean="0"/>
          </a:p>
          <a:p>
            <a:pPr lvl="1"/>
            <a:r>
              <a:rPr lang="en-US" dirty="0" smtClean="0"/>
              <a:t>Identifies initial sounds in one-syllable words. </a:t>
            </a:r>
            <a:endParaRPr lang="en-US" sz="2400" dirty="0" smtClean="0"/>
          </a:p>
          <a:p>
            <a:pPr lvl="1"/>
            <a:r>
              <a:rPr lang="en-US" dirty="0" smtClean="0"/>
              <a:t>Identifies final sounds in one-syllable words. </a:t>
            </a:r>
            <a:endParaRPr lang="en-US" sz="2400" dirty="0" smtClean="0"/>
          </a:p>
          <a:p>
            <a:pPr lvl="1"/>
            <a:r>
              <a:rPr lang="en-US" dirty="0" smtClean="0"/>
              <a:t>Identifies medial sounds in one-syllable words. </a:t>
            </a:r>
            <a:endParaRPr lang="en-US" sz="2400" dirty="0" smtClean="0"/>
          </a:p>
          <a:p>
            <a:pPr lvl="0"/>
            <a:endParaRPr lang="en-US" b="1" dirty="0" smtClean="0"/>
          </a:p>
          <a:p>
            <a:pPr lvl="0"/>
            <a:r>
              <a:rPr lang="en-US" b="1" dirty="0" smtClean="0"/>
              <a:t>Sound Blending</a:t>
            </a:r>
            <a:r>
              <a:rPr lang="en-US" dirty="0" smtClean="0"/>
              <a:t> </a:t>
            </a:r>
            <a:endParaRPr lang="en-US" sz="2400" dirty="0" smtClean="0"/>
          </a:p>
          <a:p>
            <a:pPr lvl="1"/>
            <a:r>
              <a:rPr lang="en-US" dirty="0" smtClean="0"/>
              <a:t>Blends 3-4 phonemes into a whole word (e.g., /</a:t>
            </a:r>
            <a:r>
              <a:rPr lang="en-US" b="1" dirty="0" smtClean="0"/>
              <a:t>m</a:t>
            </a:r>
            <a:r>
              <a:rPr lang="en-US" dirty="0" smtClean="0"/>
              <a:t>/ /</a:t>
            </a:r>
            <a:r>
              <a:rPr lang="en-US" b="1" dirty="0" smtClean="0"/>
              <a:t>a</a:t>
            </a:r>
            <a:r>
              <a:rPr lang="en-US" dirty="0" smtClean="0"/>
              <a:t>/ /</a:t>
            </a:r>
            <a:r>
              <a:rPr lang="en-US" b="1" dirty="0" smtClean="0"/>
              <a:t>n</a:t>
            </a:r>
            <a:r>
              <a:rPr lang="en-US" dirty="0" smtClean="0"/>
              <a:t>/: </a:t>
            </a:r>
            <a:r>
              <a:rPr lang="en-US" b="1" dirty="0" smtClean="0"/>
              <a:t>man</a:t>
            </a:r>
            <a:r>
              <a:rPr lang="en-US" dirty="0" smtClean="0"/>
              <a:t>; /</a:t>
            </a:r>
            <a:r>
              <a:rPr lang="en-US" b="1" dirty="0" smtClean="0"/>
              <a:t>s</a:t>
            </a:r>
            <a:r>
              <a:rPr lang="en-US" dirty="0" smtClean="0"/>
              <a:t>/ /</a:t>
            </a:r>
            <a:r>
              <a:rPr lang="en-US" b="1" dirty="0" smtClean="0"/>
              <a:t>k</a:t>
            </a:r>
            <a:r>
              <a:rPr lang="en-US" dirty="0" smtClean="0"/>
              <a:t>/ /</a:t>
            </a:r>
            <a:r>
              <a:rPr lang="en-US" b="1" dirty="0" err="1" smtClean="0"/>
              <a:t>i</a:t>
            </a:r>
            <a:r>
              <a:rPr lang="en-US" dirty="0" smtClean="0"/>
              <a:t>/ /</a:t>
            </a:r>
            <a:r>
              <a:rPr lang="en-US" b="1" dirty="0" smtClean="0"/>
              <a:t>p</a:t>
            </a:r>
            <a:r>
              <a:rPr lang="en-US" dirty="0" smtClean="0"/>
              <a:t>/: </a:t>
            </a:r>
            <a:r>
              <a:rPr lang="en-US" b="1" dirty="0" smtClean="0"/>
              <a:t>skip</a:t>
            </a:r>
            <a:r>
              <a:rPr lang="en-US" dirty="0" smtClean="0"/>
              <a:t>). </a:t>
            </a:r>
            <a:endParaRPr lang="en-US" sz="2400" dirty="0" smtClean="0"/>
          </a:p>
          <a:p>
            <a:pPr lvl="0"/>
            <a:endParaRPr lang="en-US" b="1" dirty="0" smtClean="0"/>
          </a:p>
          <a:p>
            <a:pPr lvl="0"/>
            <a:r>
              <a:rPr lang="en-US" b="1" dirty="0" smtClean="0"/>
              <a:t>Sound Segmentation</a:t>
            </a:r>
            <a:r>
              <a:rPr lang="en-US" dirty="0" smtClean="0"/>
              <a:t> </a:t>
            </a:r>
            <a:endParaRPr lang="en-US" sz="2400" dirty="0" smtClean="0"/>
          </a:p>
          <a:p>
            <a:pPr lvl="1"/>
            <a:r>
              <a:rPr lang="en-US" dirty="0" smtClean="0"/>
              <a:t>Segments 3- and 4-phoneme, one-syllable words (e.g., </a:t>
            </a:r>
            <a:r>
              <a:rPr lang="en-US" b="1" dirty="0" smtClean="0"/>
              <a:t>man</a:t>
            </a:r>
            <a:r>
              <a:rPr lang="en-US" dirty="0" smtClean="0"/>
              <a:t>: /</a:t>
            </a:r>
            <a:r>
              <a:rPr lang="en-US" b="1" dirty="0" smtClean="0"/>
              <a:t>m</a:t>
            </a:r>
            <a:r>
              <a:rPr lang="en-US" dirty="0" smtClean="0"/>
              <a:t>/ </a:t>
            </a:r>
            <a:r>
              <a:rPr lang="en-US" b="1" dirty="0" smtClean="0"/>
              <a:t>a</a:t>
            </a:r>
            <a:r>
              <a:rPr lang="en-US" dirty="0" smtClean="0"/>
              <a:t>/ /</a:t>
            </a:r>
            <a:r>
              <a:rPr lang="en-US" b="1" dirty="0" smtClean="0"/>
              <a:t>n</a:t>
            </a:r>
            <a:r>
              <a:rPr lang="en-US" dirty="0" smtClean="0"/>
              <a:t>/; </a:t>
            </a:r>
            <a:r>
              <a:rPr lang="en-US" b="1" dirty="0" smtClean="0"/>
              <a:t>skip</a:t>
            </a:r>
            <a:r>
              <a:rPr lang="en-US" dirty="0" smtClean="0"/>
              <a:t>: /</a:t>
            </a:r>
            <a:r>
              <a:rPr lang="en-US" b="1" dirty="0" smtClean="0"/>
              <a:t>s</a:t>
            </a:r>
            <a:r>
              <a:rPr lang="en-US" dirty="0" smtClean="0"/>
              <a:t>/ /</a:t>
            </a:r>
            <a:r>
              <a:rPr lang="en-US" b="1" dirty="0" smtClean="0"/>
              <a:t>k</a:t>
            </a:r>
            <a:r>
              <a:rPr lang="en-US" dirty="0" smtClean="0"/>
              <a:t>/ /</a:t>
            </a:r>
            <a:r>
              <a:rPr lang="en-US" b="1" dirty="0" err="1" smtClean="0"/>
              <a:t>i</a:t>
            </a:r>
            <a:r>
              <a:rPr lang="en-US" dirty="0" smtClean="0"/>
              <a:t>/ /</a:t>
            </a:r>
            <a:r>
              <a:rPr lang="en-US" b="1" dirty="0" smtClean="0"/>
              <a:t>p</a:t>
            </a:r>
            <a:r>
              <a:rPr lang="en-US" dirty="0" smtClean="0"/>
              <a:t>/). </a:t>
            </a:r>
            <a:endParaRPr lang="en-US" sz="2400" dirty="0" smtClean="0"/>
          </a:p>
          <a:p>
            <a:r>
              <a:rPr lang="en-US" dirty="0" smtClean="0"/>
              <a:t> </a:t>
            </a:r>
            <a:endParaRPr lang="en-US" sz="2400" dirty="0" smtClean="0"/>
          </a:p>
          <a:p>
            <a:r>
              <a:rPr lang="en-US" b="1" i="1" u="sng" dirty="0" smtClean="0"/>
              <a:t>Phonological Awareness Benchmark for first grade: </a:t>
            </a:r>
            <a:endParaRPr lang="en-US" sz="1600" b="1" i="1" u="sng" dirty="0" smtClean="0"/>
          </a:p>
          <a:p>
            <a:r>
              <a:rPr lang="en-US" b="1" i="1" u="sng" dirty="0" smtClean="0"/>
              <a:t>35-45 first sounds per minute by mid-year. </a:t>
            </a:r>
            <a:endParaRPr lang="en-US" b="1" i="1" u="sng"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Phonics</a:t>
            </a:r>
            <a:endParaRPr lang="en-US" dirty="0"/>
          </a:p>
        </p:txBody>
      </p:sp>
      <p:sp>
        <p:nvSpPr>
          <p:cNvPr id="3" name="TextBox 2"/>
          <p:cNvSpPr txBox="1"/>
          <p:nvPr/>
        </p:nvSpPr>
        <p:spPr>
          <a:xfrm>
            <a:off x="685800" y="1524000"/>
            <a:ext cx="8001000" cy="3046988"/>
          </a:xfrm>
          <a:prstGeom prst="rect">
            <a:avLst/>
          </a:prstGeom>
          <a:noFill/>
        </p:spPr>
        <p:txBody>
          <a:bodyPr wrap="square" rtlCol="0">
            <a:spAutoFit/>
          </a:bodyPr>
          <a:lstStyle/>
          <a:p>
            <a:r>
              <a:rPr lang="en-US" sz="3200" dirty="0" smtClean="0"/>
              <a:t>In phonics there is a relationship between letters and sounds in written language. </a:t>
            </a:r>
          </a:p>
          <a:p>
            <a:endParaRPr lang="en-US" sz="3200" dirty="0" smtClean="0"/>
          </a:p>
          <a:p>
            <a:r>
              <a:rPr lang="en-US" sz="3200" dirty="0" smtClean="0"/>
              <a:t>Phonemic awareness is taught in phonics instruction.</a:t>
            </a:r>
            <a:br>
              <a:rPr lang="en-US" sz="3200" dirty="0" smtClean="0"/>
            </a:br>
            <a:endParaRPr lang="en-US" sz="32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Phonics Instruction</a:t>
            </a:r>
            <a:endParaRPr lang="en-US" dirty="0"/>
          </a:p>
        </p:txBody>
      </p:sp>
      <p:sp>
        <p:nvSpPr>
          <p:cNvPr id="3" name="TextBox 2"/>
          <p:cNvSpPr txBox="1"/>
          <p:nvPr/>
        </p:nvSpPr>
        <p:spPr>
          <a:xfrm>
            <a:off x="457200" y="1447800"/>
            <a:ext cx="8229600" cy="3970318"/>
          </a:xfrm>
          <a:prstGeom prst="rect">
            <a:avLst/>
          </a:prstGeom>
          <a:noFill/>
        </p:spPr>
        <p:txBody>
          <a:bodyPr wrap="square" rtlCol="0">
            <a:spAutoFit/>
          </a:bodyPr>
          <a:lstStyle/>
          <a:p>
            <a:r>
              <a:rPr lang="en-US" b="1" dirty="0" smtClean="0"/>
              <a:t>According to Research by the National Reading Panel:</a:t>
            </a:r>
          </a:p>
          <a:p>
            <a:endParaRPr lang="en-US" b="1" dirty="0" smtClean="0"/>
          </a:p>
          <a:p>
            <a:r>
              <a:rPr lang="en-US" b="1" dirty="0" smtClean="0"/>
              <a:t>There are seven key concepts for phonics instruction. </a:t>
            </a:r>
          </a:p>
          <a:p>
            <a:endParaRPr lang="en-US" b="1" dirty="0" smtClean="0"/>
          </a:p>
          <a:p>
            <a:r>
              <a:rPr lang="en-US" b="1" dirty="0" smtClean="0"/>
              <a:t>Phonics instruction teaches the relationship between letters and sounds, which help students learn to read and write. </a:t>
            </a:r>
          </a:p>
          <a:p>
            <a:endParaRPr lang="en-US" b="1" dirty="0" smtClean="0"/>
          </a:p>
          <a:p>
            <a:r>
              <a:rPr lang="en-US" b="1" dirty="0" smtClean="0"/>
              <a:t>Phonics instruction helps students learn and use the alphabetic principles so they understand that there are systematic and predictable relationships between written letters and spoken sounds. </a:t>
            </a:r>
          </a:p>
          <a:p>
            <a:endParaRPr lang="en-US" b="1" dirty="0" smtClean="0"/>
          </a:p>
          <a:p>
            <a:r>
              <a:rPr lang="en-US" b="1" dirty="0" smtClean="0"/>
              <a:t>Students develop a system for remembering how to read words with phonics instruction.</a:t>
            </a:r>
            <a:r>
              <a:rPr lang="en-US" dirty="0" smtClean="0"/>
              <a:t/>
            </a:r>
            <a:br>
              <a:rPr lang="en-US" dirty="0" smtClean="0"/>
            </a:b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Key Concepts of Phonics Instruction</a:t>
            </a:r>
            <a:endParaRPr lang="en-US" dirty="0"/>
          </a:p>
        </p:txBody>
      </p:sp>
      <p:sp>
        <p:nvSpPr>
          <p:cNvPr id="3" name="TextBox 2"/>
          <p:cNvSpPr txBox="1"/>
          <p:nvPr/>
        </p:nvSpPr>
        <p:spPr>
          <a:xfrm>
            <a:off x="457200" y="1524000"/>
            <a:ext cx="8305800" cy="4524315"/>
          </a:xfrm>
          <a:prstGeom prst="rect">
            <a:avLst/>
          </a:prstGeom>
          <a:noFill/>
        </p:spPr>
        <p:txBody>
          <a:bodyPr wrap="square" rtlCol="0">
            <a:spAutoFit/>
          </a:bodyPr>
          <a:lstStyle/>
          <a:p>
            <a:pPr marL="342900" indent="-342900">
              <a:buAutoNum type="arabicPeriod"/>
            </a:pPr>
            <a:r>
              <a:rPr lang="en-US" b="1" dirty="0" smtClean="0"/>
              <a:t>The first key concept is that systematic and explicit phonics instruction is more effective than non-systematic or no phonics instruction</a:t>
            </a:r>
            <a:r>
              <a:rPr lang="en-US" dirty="0" smtClean="0"/>
              <a:t>. Phonics instruction teaches letter-sound relationships. To </a:t>
            </a:r>
            <a:r>
              <a:rPr lang="en-US" dirty="0" err="1" smtClean="0"/>
              <a:t>hep</a:t>
            </a:r>
            <a:r>
              <a:rPr lang="en-US" dirty="0" smtClean="0"/>
              <a:t> students practice and apply phonics there are materials they can use such as stories or books that have several words in them that students can decode so that student can learn to use letter-sound relationships. Students also learn to spell words and write stories using letter-sound relationships they are learning from phonics instruction. </a:t>
            </a:r>
          </a:p>
          <a:p>
            <a:pPr marL="342900" indent="-342900">
              <a:buAutoNum type="arabicPeriod"/>
            </a:pPr>
            <a:endParaRPr lang="en-US" dirty="0" smtClean="0"/>
          </a:p>
          <a:p>
            <a:pPr marL="342900" indent="-342900">
              <a:buAutoNum type="arabicPeriod"/>
            </a:pPr>
            <a:r>
              <a:rPr lang="en-US" dirty="0" smtClean="0"/>
              <a:t>The second concept is that kindergarten and first grade students </a:t>
            </a:r>
            <a:r>
              <a:rPr lang="en-US" b="1" dirty="0" smtClean="0"/>
              <a:t>word recognition and spelling improves with systematic and explicit phonics instruction. There is a greater chance of success in reading when students are taught phonics instruction early on.</a:t>
            </a:r>
            <a:r>
              <a:rPr lang="en-US" dirty="0" smtClean="0"/>
              <a:t> A student who is taught phonics instruction early on will most likely have the skills needed to read and write, which allows them more opportunity to focus on comprehending a book or story. </a:t>
            </a:r>
            <a:br>
              <a:rPr lang="en-US" dirty="0" smtClean="0"/>
            </a:br>
            <a:r>
              <a:rPr lang="en-US" dirty="0" smtClean="0"/>
              <a:t/>
            </a:r>
            <a:br>
              <a:rPr lang="en-US" dirty="0" smtClean="0"/>
            </a:br>
            <a:r>
              <a:rPr lang="en-US" dirty="0" smtClean="0"/>
              <a:t> </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Phonics Key Concepts cont’d</a:t>
            </a:r>
            <a:endParaRPr lang="en-US" dirty="0"/>
          </a:p>
        </p:txBody>
      </p:sp>
      <p:sp>
        <p:nvSpPr>
          <p:cNvPr id="3" name="TextBox 2"/>
          <p:cNvSpPr txBox="1"/>
          <p:nvPr/>
        </p:nvSpPr>
        <p:spPr>
          <a:xfrm>
            <a:off x="457200" y="1371600"/>
            <a:ext cx="8229600" cy="5078313"/>
          </a:xfrm>
          <a:prstGeom prst="rect">
            <a:avLst/>
          </a:prstGeom>
          <a:noFill/>
        </p:spPr>
        <p:txBody>
          <a:bodyPr wrap="square" rtlCol="0">
            <a:spAutoFit/>
          </a:bodyPr>
          <a:lstStyle/>
          <a:p>
            <a:r>
              <a:rPr lang="en-US" dirty="0" smtClean="0"/>
              <a:t>3.  The third concept is to improve student reading comprehension there needs to be systematic and explicit phonics instruction. For students to comprehend what they are reading they need to read words with little effort. the earlier phonics instruction begins the better off students will be at comprehension..</a:t>
            </a:r>
            <a:br>
              <a:rPr lang="en-US" dirty="0" smtClean="0"/>
            </a:br>
            <a:r>
              <a:rPr lang="en-US" dirty="0" smtClean="0"/>
              <a:t/>
            </a:r>
            <a:br>
              <a:rPr lang="en-US" dirty="0" smtClean="0"/>
            </a:br>
            <a:r>
              <a:rPr lang="en-US" dirty="0" smtClean="0"/>
              <a:t>4.  The fourth concepts is that students from various social and economic levels need systematic and explicit phonics instruction. Students from any socioeconomic level can learn through phonics instruction. Phonics instruction can benefit all students.</a:t>
            </a:r>
            <a:endParaRPr lang="en-US" dirty="0" smtClean="0">
              <a:hlinkClick r:id="" action="ppaction://hlinkfile"/>
            </a:endParaRPr>
          </a:p>
          <a:p>
            <a:endParaRPr lang="en-US" dirty="0" smtClean="0"/>
          </a:p>
          <a:p>
            <a:r>
              <a:rPr lang="en-US" dirty="0" smtClean="0"/>
              <a:t>5.  The fifth concept is that students who are having difficulty learning to read and who are at risk for developing future reading problems need systematic and explicit phonics instruction. Phonics instruction can help prevent reading difficulties. Students who may be at risk can benefit because it helps students overcome difficulties in reading. Phonics instruction can help words become automatic so they learn to read accurately and quickly. </a:t>
            </a:r>
            <a:br>
              <a:rPr lang="en-US" dirty="0" smtClean="0"/>
            </a:br>
            <a:endParaRPr lang="en-US" dirty="0" smtClean="0"/>
          </a:p>
          <a:p>
            <a:r>
              <a:rPr lang="en-US" dirty="0" smtClean="0"/>
              <a:t/>
            </a:r>
            <a:br>
              <a:rPr lang="en-US" dirty="0" smtClean="0"/>
            </a:b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Phonic Key Concepts cont’d</a:t>
            </a:r>
            <a:endParaRPr lang="en-US" dirty="0"/>
          </a:p>
        </p:txBody>
      </p:sp>
      <p:sp>
        <p:nvSpPr>
          <p:cNvPr id="3" name="TextBox 2"/>
          <p:cNvSpPr txBox="1"/>
          <p:nvPr/>
        </p:nvSpPr>
        <p:spPr>
          <a:xfrm>
            <a:off x="381000" y="1447800"/>
            <a:ext cx="8305800" cy="3139321"/>
          </a:xfrm>
          <a:prstGeom prst="rect">
            <a:avLst/>
          </a:prstGeom>
          <a:noFill/>
        </p:spPr>
        <p:txBody>
          <a:bodyPr wrap="square" rtlCol="0">
            <a:spAutoFit/>
          </a:bodyPr>
          <a:lstStyle/>
          <a:p>
            <a:r>
              <a:rPr lang="en-US" dirty="0" smtClean="0"/>
              <a:t>6.  </a:t>
            </a:r>
            <a:r>
              <a:rPr lang="en-US" b="1" dirty="0" smtClean="0"/>
              <a:t>The sixth concept is that when introduced early on systematic and explicit phonics instruction can be effective. Young students can develop phonics skills when instruction is age or grade level appropriate. This could be instruction in letter shapes, letter names, phonemic awareness, and letter-sound relationships.</a:t>
            </a:r>
            <a:r>
              <a:rPr lang="en-US" dirty="0" smtClean="0"/>
              <a:t/>
            </a:r>
            <a:br>
              <a:rPr lang="en-US" dirty="0" smtClean="0"/>
            </a:br>
            <a:r>
              <a:rPr lang="en-US" dirty="0" smtClean="0"/>
              <a:t/>
            </a:r>
            <a:br>
              <a:rPr lang="en-US" dirty="0" smtClean="0"/>
            </a:br>
            <a:r>
              <a:rPr lang="en-US" dirty="0" smtClean="0"/>
              <a:t>7.  </a:t>
            </a:r>
            <a:r>
              <a:rPr lang="en-US" b="1" dirty="0" smtClean="0"/>
              <a:t>The last concept of phonics instruction is that it is not a complete reading program. Students need a solid knowledge in alphabet engaging phonemic awareness activities, and listening to stories or informational text as it is read to them.</a:t>
            </a:r>
            <a:r>
              <a:rPr lang="en-US" dirty="0" smtClean="0"/>
              <a:t> Students should read text silently and out loud, as well as write letters, words, </a:t>
            </a:r>
            <a:r>
              <a:rPr lang="en-US" dirty="0" err="1" smtClean="0"/>
              <a:t>messages,and</a:t>
            </a:r>
            <a:r>
              <a:rPr lang="en-US" dirty="0" smtClean="0"/>
              <a:t> stories. Phonics instruction should be added to a reading program to help students learn to read.</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Phonics Activities</a:t>
            </a:r>
            <a:endParaRPr lang="en-US" dirty="0"/>
          </a:p>
        </p:txBody>
      </p:sp>
      <p:sp>
        <p:nvSpPr>
          <p:cNvPr id="4" name="TextBox 3"/>
          <p:cNvSpPr txBox="1"/>
          <p:nvPr/>
        </p:nvSpPr>
        <p:spPr>
          <a:xfrm>
            <a:off x="685800" y="1828800"/>
            <a:ext cx="7391400" cy="369332"/>
          </a:xfrm>
          <a:prstGeom prst="rect">
            <a:avLst/>
          </a:prstGeom>
          <a:noFill/>
        </p:spPr>
        <p:txBody>
          <a:bodyPr wrap="square" rtlCol="0">
            <a:spAutoFit/>
          </a:bodyPr>
          <a:lstStyle/>
          <a:p>
            <a:r>
              <a:rPr lang="en-US" dirty="0" smtClean="0">
                <a:hlinkClick r:id="rId3" action="ppaction://hlinkfile"/>
              </a:rPr>
              <a:t>examples of phonics literacy centers.PDF</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Teaching Phonics</a:t>
            </a:r>
            <a:endParaRPr lang="en-US" dirty="0"/>
          </a:p>
        </p:txBody>
      </p:sp>
      <p:sp>
        <p:nvSpPr>
          <p:cNvPr id="3" name="TextBox 2"/>
          <p:cNvSpPr txBox="1"/>
          <p:nvPr/>
        </p:nvSpPr>
        <p:spPr>
          <a:xfrm>
            <a:off x="533400" y="1447800"/>
            <a:ext cx="8305800" cy="4985980"/>
          </a:xfrm>
          <a:prstGeom prst="rect">
            <a:avLst/>
          </a:prstGeom>
          <a:noFill/>
        </p:spPr>
        <p:txBody>
          <a:bodyPr wrap="square" rtlCol="0">
            <a:spAutoFit/>
          </a:bodyPr>
          <a:lstStyle/>
          <a:p>
            <a:r>
              <a:rPr lang="en-US" sz="2000" b="1" dirty="0" smtClean="0"/>
              <a:t>PHONICS</a:t>
            </a:r>
            <a:r>
              <a:rPr lang="en-US" sz="2000" dirty="0" smtClean="0"/>
              <a:t> AND THE </a:t>
            </a:r>
            <a:r>
              <a:rPr lang="en-US" sz="2000" b="1" dirty="0" smtClean="0"/>
              <a:t>OLDER</a:t>
            </a:r>
            <a:r>
              <a:rPr lang="en-US" sz="2000" dirty="0" smtClean="0"/>
              <a:t> LEARNER  (could be 2</a:t>
            </a:r>
            <a:r>
              <a:rPr lang="en-US" sz="2000" baseline="30000" dirty="0" smtClean="0"/>
              <a:t>nd</a:t>
            </a:r>
            <a:r>
              <a:rPr lang="en-US" sz="2000" dirty="0" smtClean="0"/>
              <a:t>, 3</a:t>
            </a:r>
            <a:r>
              <a:rPr lang="en-US" sz="2000" baseline="30000" dirty="0" smtClean="0"/>
              <a:t>rd</a:t>
            </a:r>
            <a:r>
              <a:rPr lang="en-US" sz="2000" dirty="0" smtClean="0"/>
              <a:t> grade or higher)</a:t>
            </a:r>
            <a:br>
              <a:rPr lang="en-US" sz="2000" dirty="0" smtClean="0"/>
            </a:br>
            <a:endParaRPr lang="en-US" sz="2000" dirty="0" smtClean="0"/>
          </a:p>
          <a:p>
            <a:r>
              <a:rPr lang="en-US" sz="2000" dirty="0" smtClean="0"/>
              <a:t>When </a:t>
            </a:r>
            <a:r>
              <a:rPr lang="en-US" sz="2000" b="1" dirty="0" smtClean="0"/>
              <a:t>teaching</a:t>
            </a:r>
            <a:r>
              <a:rPr lang="en-US" sz="2000" dirty="0" smtClean="0"/>
              <a:t> </a:t>
            </a:r>
            <a:r>
              <a:rPr lang="en-US" sz="2000" b="1" dirty="0" smtClean="0"/>
              <a:t>older</a:t>
            </a:r>
            <a:r>
              <a:rPr lang="en-US" sz="2000" dirty="0" smtClean="0"/>
              <a:t> </a:t>
            </a:r>
            <a:r>
              <a:rPr lang="en-US" sz="2000" b="1" dirty="0" smtClean="0"/>
              <a:t>students</a:t>
            </a:r>
            <a:r>
              <a:rPr lang="en-US" sz="2000" dirty="0" smtClean="0"/>
              <a:t>, explain they must: </a:t>
            </a:r>
          </a:p>
          <a:p>
            <a:r>
              <a:rPr lang="en-US" sz="2000" dirty="0" smtClean="0"/>
              <a:t> </a:t>
            </a:r>
            <a:br>
              <a:rPr lang="en-US" sz="2000" dirty="0" smtClean="0"/>
            </a:br>
            <a:r>
              <a:rPr lang="en-US" sz="2000" b="1" i="1" dirty="0" smtClean="0"/>
              <a:t>Learn</a:t>
            </a:r>
            <a:r>
              <a:rPr lang="en-US" sz="2000" b="1" dirty="0" smtClean="0"/>
              <a:t> to read using explicit phonics</a:t>
            </a:r>
            <a:r>
              <a:rPr lang="en-US" sz="2000" dirty="0" smtClean="0"/>
              <a:t>; </a:t>
            </a:r>
          </a:p>
          <a:p>
            <a:r>
              <a:rPr lang="en-US" sz="2000" dirty="0" smtClean="0"/>
              <a:t> </a:t>
            </a:r>
            <a:br>
              <a:rPr lang="en-US" sz="2000" dirty="0" smtClean="0"/>
            </a:br>
            <a:r>
              <a:rPr lang="en-US" sz="2000" b="1" i="1" dirty="0" smtClean="0"/>
              <a:t>Unlearn</a:t>
            </a:r>
            <a:r>
              <a:rPr lang="en-US" sz="2000" b="1" dirty="0" smtClean="0"/>
              <a:t> ineffective strategies</a:t>
            </a:r>
            <a:r>
              <a:rPr lang="en-US" sz="2000" dirty="0" smtClean="0"/>
              <a:t>. </a:t>
            </a:r>
          </a:p>
          <a:p>
            <a:endParaRPr lang="en-US" sz="2000" dirty="0" smtClean="0"/>
          </a:p>
          <a:p>
            <a:r>
              <a:rPr lang="en-US" sz="2000" dirty="0" smtClean="0"/>
              <a:t>IF READERS DO NOT HAVE EXPLICIT </a:t>
            </a:r>
            <a:r>
              <a:rPr lang="en-US" sz="2000" b="1" dirty="0" smtClean="0"/>
              <a:t>PHONICS</a:t>
            </a:r>
            <a:r>
              <a:rPr lang="en-US" sz="2000" dirty="0" smtClean="0"/>
              <a:t> STRATEGIES… </a:t>
            </a:r>
            <a:br>
              <a:rPr lang="en-US" sz="2000" dirty="0" smtClean="0"/>
            </a:br>
            <a:endParaRPr lang="en-US" sz="2000" dirty="0" smtClean="0"/>
          </a:p>
          <a:p>
            <a:r>
              <a:rPr lang="en-US" sz="2000" dirty="0" smtClean="0"/>
              <a:t>A solid foundation of skills for success must be laid and faulty strategies replaced.  Old strategies of guessing, substitution, etc., may be hard to unlearn, but critical for success. </a:t>
            </a:r>
          </a:p>
          <a:p>
            <a:endParaRPr lang="en-US" sz="2000" b="1" dirty="0" smtClean="0"/>
          </a:p>
          <a:p>
            <a:r>
              <a:rPr lang="en-US" sz="2000" b="1" dirty="0" smtClean="0"/>
              <a:t>Patience is </a:t>
            </a:r>
            <a:r>
              <a:rPr lang="en-US" sz="2000" b="1" i="1" dirty="0" smtClean="0"/>
              <a:t>CRITICAL!</a:t>
            </a:r>
            <a:r>
              <a:rPr lang="en-US" sz="2000" dirty="0" smtClean="0"/>
              <a:t> </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Phonics Instructional Methods &amp; Approaches</a:t>
            </a:r>
            <a:endParaRPr lang="en-US" sz="3600" dirty="0"/>
          </a:p>
        </p:txBody>
      </p:sp>
      <p:sp>
        <p:nvSpPr>
          <p:cNvPr id="3" name="TextBox 2"/>
          <p:cNvSpPr txBox="1"/>
          <p:nvPr/>
        </p:nvSpPr>
        <p:spPr>
          <a:xfrm>
            <a:off x="381000" y="1447800"/>
            <a:ext cx="8458200" cy="5355312"/>
          </a:xfrm>
          <a:prstGeom prst="rect">
            <a:avLst/>
          </a:prstGeom>
          <a:noFill/>
        </p:spPr>
        <p:txBody>
          <a:bodyPr wrap="square" rtlCol="0">
            <a:spAutoFit/>
          </a:bodyPr>
          <a:lstStyle/>
          <a:p>
            <a:r>
              <a:rPr lang="en-US" b="1" dirty="0" smtClean="0"/>
              <a:t>Analogy phonics :  </a:t>
            </a:r>
            <a:r>
              <a:rPr lang="en-US" dirty="0" smtClean="0"/>
              <a:t>Teaching students unfamiliar words by analogy to known words (e.g., recognizing that the rime segment of an unfamiliar word is identical to that of a familiar word, and then blending the known rime with the new word onset, such as reading </a:t>
            </a:r>
            <a:r>
              <a:rPr lang="en-US" i="1" dirty="0" smtClean="0"/>
              <a:t>brick</a:t>
            </a:r>
            <a:r>
              <a:rPr lang="en-US" dirty="0" smtClean="0"/>
              <a:t> by recognizing that </a:t>
            </a:r>
            <a:r>
              <a:rPr lang="en-US" i="1" dirty="0" smtClean="0"/>
              <a:t>-</a:t>
            </a:r>
            <a:r>
              <a:rPr lang="en-US" i="1" dirty="0" err="1" smtClean="0"/>
              <a:t>ick</a:t>
            </a:r>
            <a:r>
              <a:rPr lang="en-US" dirty="0" smtClean="0"/>
              <a:t> is contained in the known word </a:t>
            </a:r>
            <a:r>
              <a:rPr lang="en-US" i="1" dirty="0" smtClean="0"/>
              <a:t>kick</a:t>
            </a:r>
            <a:r>
              <a:rPr lang="en-US" dirty="0" smtClean="0"/>
              <a:t>, or reading </a:t>
            </a:r>
            <a:r>
              <a:rPr lang="en-US" i="1" dirty="0" smtClean="0"/>
              <a:t>stump</a:t>
            </a:r>
            <a:r>
              <a:rPr lang="en-US" dirty="0" smtClean="0"/>
              <a:t> by analogy to </a:t>
            </a:r>
            <a:r>
              <a:rPr lang="en-US" i="1" dirty="0" smtClean="0"/>
              <a:t>jump</a:t>
            </a:r>
            <a:r>
              <a:rPr lang="en-US" dirty="0" smtClean="0"/>
              <a:t>).</a:t>
            </a:r>
          </a:p>
          <a:p>
            <a:endParaRPr lang="en-US" dirty="0" smtClean="0"/>
          </a:p>
          <a:p>
            <a:r>
              <a:rPr lang="en-US" b="1" dirty="0" smtClean="0"/>
              <a:t>Analytic phonics: </a:t>
            </a:r>
            <a:r>
              <a:rPr lang="en-US" dirty="0" smtClean="0"/>
              <a:t>Teaching students to analyze letter-sound relations in previously learned words to avoid pronouncing sounds in isolation.</a:t>
            </a:r>
          </a:p>
          <a:p>
            <a:endParaRPr lang="en-US" dirty="0" smtClean="0"/>
          </a:p>
          <a:p>
            <a:r>
              <a:rPr lang="en-US" b="1" dirty="0" smtClean="0"/>
              <a:t>Embedded phonics:  </a:t>
            </a:r>
            <a:r>
              <a:rPr lang="en-US" dirty="0" smtClean="0"/>
              <a:t>Teaching students phonics skills by embedding phonics instruction in text reading, a more implicit approach that relies to some extent on incidental learning.</a:t>
            </a:r>
          </a:p>
          <a:p>
            <a:endParaRPr lang="en-US" dirty="0" smtClean="0"/>
          </a:p>
          <a:p>
            <a:r>
              <a:rPr lang="en-US" b="1" dirty="0" smtClean="0"/>
              <a:t>Phonics through spelling: </a:t>
            </a:r>
            <a:r>
              <a:rPr lang="en-US" dirty="0" smtClean="0"/>
              <a:t>Teaching students to segment words into phonemes and to select letters for those phonemes (i.e., teaching students to spell words phonemically).</a:t>
            </a:r>
          </a:p>
          <a:p>
            <a:endParaRPr lang="en-US" dirty="0" smtClean="0"/>
          </a:p>
          <a:p>
            <a:r>
              <a:rPr lang="en-US" b="1" dirty="0" smtClean="0"/>
              <a:t>Synthetic phonics: </a:t>
            </a:r>
            <a:r>
              <a:rPr lang="en-US" dirty="0" smtClean="0"/>
              <a:t>Teaching students explicitly to convert letters into sounds (phonemes) and then blend the sounds to form recognizable words.</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Week 2</a:t>
            </a:r>
            <a:br>
              <a:rPr lang="en-US" dirty="0" smtClean="0"/>
            </a:br>
            <a:r>
              <a:rPr lang="en-US" dirty="0" smtClean="0"/>
              <a:t>Phonemic Awareness &amp; Phonics</a:t>
            </a:r>
            <a:endParaRPr lang="en-US" dirty="0"/>
          </a:p>
        </p:txBody>
      </p:sp>
      <p:sp>
        <p:nvSpPr>
          <p:cNvPr id="3" name="Content Placeholder 2"/>
          <p:cNvSpPr>
            <a:spLocks noGrp="1"/>
          </p:cNvSpPr>
          <p:nvPr>
            <p:ph idx="1"/>
          </p:nvPr>
        </p:nvSpPr>
        <p:spPr/>
        <p:txBody>
          <a:bodyPr>
            <a:normAutofit/>
          </a:bodyPr>
          <a:lstStyle/>
          <a:p>
            <a:r>
              <a:rPr lang="en-US" dirty="0" smtClean="0"/>
              <a:t>Regardless of the literacy component being used to develop literacy the keys are:</a:t>
            </a:r>
          </a:p>
          <a:p>
            <a:pPr lvl="1"/>
            <a:r>
              <a:rPr lang="en-US" dirty="0" smtClean="0"/>
              <a:t>Looking at the standard </a:t>
            </a:r>
          </a:p>
          <a:p>
            <a:pPr lvl="1"/>
            <a:r>
              <a:rPr lang="en-US" dirty="0" smtClean="0"/>
              <a:t>Pre-Assessing to determine student ability</a:t>
            </a:r>
          </a:p>
          <a:p>
            <a:pPr lvl="1"/>
            <a:r>
              <a:rPr lang="en-US" dirty="0" smtClean="0"/>
              <a:t>Using a curriculum based measurement</a:t>
            </a:r>
          </a:p>
          <a:p>
            <a:pPr lvl="1"/>
            <a:r>
              <a:rPr lang="en-US" dirty="0" smtClean="0"/>
              <a:t>Literacy centers should have a specific objective based on the standard</a:t>
            </a:r>
          </a:p>
          <a:p>
            <a:pPr lvl="1"/>
            <a:r>
              <a:rPr lang="en-US" dirty="0" smtClean="0"/>
              <a:t>Assessments should be short, often and leveled to determine student progress</a:t>
            </a:r>
          </a:p>
          <a:p>
            <a:pPr lvl="1"/>
            <a:endParaRPr lang="en-US" dirty="0" smtClean="0"/>
          </a:p>
          <a:p>
            <a:pPr lvl="1">
              <a:buNone/>
            </a:pP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Phonics Research</a:t>
            </a:r>
            <a:endParaRPr lang="en-US" dirty="0"/>
          </a:p>
        </p:txBody>
      </p:sp>
      <p:sp>
        <p:nvSpPr>
          <p:cNvPr id="3" name="TextBox 2"/>
          <p:cNvSpPr txBox="1"/>
          <p:nvPr/>
        </p:nvSpPr>
        <p:spPr>
          <a:xfrm>
            <a:off x="381000" y="1524000"/>
            <a:ext cx="8382000" cy="4247317"/>
          </a:xfrm>
          <a:prstGeom prst="rect">
            <a:avLst/>
          </a:prstGeom>
          <a:noFill/>
        </p:spPr>
        <p:txBody>
          <a:bodyPr wrap="square" rtlCol="0">
            <a:spAutoFit/>
          </a:bodyPr>
          <a:lstStyle/>
          <a:p>
            <a:r>
              <a:rPr lang="en-US" dirty="0" smtClean="0"/>
              <a:t>The NRP analysis indicated that systematic phonics instruction is ready for implementation in the classroom. </a:t>
            </a:r>
          </a:p>
          <a:p>
            <a:endParaRPr lang="en-US" dirty="0" smtClean="0"/>
          </a:p>
          <a:p>
            <a:r>
              <a:rPr lang="en-US" dirty="0" smtClean="0"/>
              <a:t>Findings of the Panel regarding the effectiveness of </a:t>
            </a:r>
            <a:r>
              <a:rPr lang="en-US" b="1" dirty="0" smtClean="0"/>
              <a:t>explicit, systematic phonics instruction</a:t>
            </a:r>
            <a:r>
              <a:rPr lang="en-US" dirty="0" smtClean="0"/>
              <a:t> were derived from studies conducted in many classrooms with typical classroom teachers and typical American or English-speaking students from a variety of backgrounds and socioeconomic levels.</a:t>
            </a:r>
          </a:p>
          <a:p>
            <a:endParaRPr lang="en-US" dirty="0" smtClean="0"/>
          </a:p>
          <a:p>
            <a:r>
              <a:rPr lang="en-US" dirty="0" smtClean="0"/>
              <a:t>Thus, the results of the analysis are indicative of what can be accomplished when explicit, systematic phonics programs are implemented in today's classrooms. </a:t>
            </a:r>
          </a:p>
          <a:p>
            <a:endParaRPr lang="en-US" dirty="0" smtClean="0"/>
          </a:p>
          <a:p>
            <a:r>
              <a:rPr lang="en-US" b="1" dirty="0" smtClean="0"/>
              <a:t>Systematic phonics instruction has been used widely over a long period of time with positive results, and a variety of systematic phonics programs have proven effective with children of different ages, abilities, and socioeconomic backgrounds.</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a:t>
            </a:r>
            <a:endParaRPr lang="en-US" dirty="0"/>
          </a:p>
        </p:txBody>
      </p:sp>
      <p:sp>
        <p:nvSpPr>
          <p:cNvPr id="3" name="TextBox 2"/>
          <p:cNvSpPr txBox="1"/>
          <p:nvPr/>
        </p:nvSpPr>
        <p:spPr>
          <a:xfrm>
            <a:off x="533400" y="1447800"/>
            <a:ext cx="8153400" cy="4247317"/>
          </a:xfrm>
          <a:prstGeom prst="rect">
            <a:avLst/>
          </a:prstGeom>
          <a:noFill/>
        </p:spPr>
        <p:txBody>
          <a:bodyPr wrap="square" rtlCol="0">
            <a:spAutoFit/>
          </a:bodyPr>
          <a:lstStyle/>
          <a:p>
            <a:r>
              <a:rPr lang="en-US" b="1" dirty="0" smtClean="0"/>
              <a:t>Create 3 to 5 literacy centers that could be implemented after you have already completed your 20 minute mini-lesson revolving around phonemic awareness and phonics for your 3</a:t>
            </a:r>
            <a:r>
              <a:rPr lang="en-US" b="1" baseline="30000" dirty="0" smtClean="0"/>
              <a:t>rd</a:t>
            </a:r>
            <a:r>
              <a:rPr lang="en-US" b="1" dirty="0" smtClean="0"/>
              <a:t> grade class.</a:t>
            </a:r>
          </a:p>
          <a:p>
            <a:endParaRPr lang="en-US" b="1" dirty="0" smtClean="0"/>
          </a:p>
          <a:p>
            <a:r>
              <a:rPr lang="en-US" b="1" dirty="0" smtClean="0"/>
              <a:t>Each center should be designed for 15 to 20 minute rotations.</a:t>
            </a:r>
          </a:p>
          <a:p>
            <a:endParaRPr lang="en-US" b="1" dirty="0" smtClean="0"/>
          </a:p>
          <a:p>
            <a:r>
              <a:rPr lang="en-US" b="1" dirty="0" smtClean="0"/>
              <a:t>Your pre-assessment indicated that this class has 5 students on a 1</a:t>
            </a:r>
            <a:r>
              <a:rPr lang="en-US" b="1" baseline="30000" dirty="0" smtClean="0"/>
              <a:t>st</a:t>
            </a:r>
            <a:r>
              <a:rPr lang="en-US" b="1" dirty="0" smtClean="0"/>
              <a:t> grade literacy level, 10 students on-grade level in literacy  &amp; 5 students on a fifth grade literacy level.</a:t>
            </a:r>
          </a:p>
          <a:p>
            <a:endParaRPr lang="en-US" b="1" dirty="0" smtClean="0"/>
          </a:p>
          <a:p>
            <a:r>
              <a:rPr lang="en-US" b="1" dirty="0" smtClean="0"/>
              <a:t>Integrate any topic you wish that involves a topic from science or social studies.</a:t>
            </a:r>
          </a:p>
          <a:p>
            <a:endParaRPr lang="en-US" b="1" dirty="0" smtClean="0"/>
          </a:p>
          <a:p>
            <a:r>
              <a:rPr lang="en-US" b="1" dirty="0" smtClean="0"/>
              <a:t>List how you will (flexible) group the students.</a:t>
            </a:r>
          </a:p>
          <a:p>
            <a:endParaRPr lang="en-US" b="1" dirty="0" smtClean="0"/>
          </a:p>
          <a:p>
            <a:r>
              <a:rPr lang="en-US" b="1" dirty="0" smtClean="0"/>
              <a:t>List the objective and assessment for each center.</a:t>
            </a:r>
            <a:endParaRPr lang="en-US" b="1"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Mini-Lesson Introduction or</a:t>
            </a:r>
            <a:br>
              <a:rPr lang="en-US" dirty="0" smtClean="0"/>
            </a:br>
            <a:r>
              <a:rPr lang="en-US" dirty="0" smtClean="0"/>
              <a:t>Literacy Center Assessment</a:t>
            </a:r>
            <a:endParaRPr lang="en-US" dirty="0"/>
          </a:p>
        </p:txBody>
      </p:sp>
      <p:sp>
        <p:nvSpPr>
          <p:cNvPr id="3" name="TextBox 2"/>
          <p:cNvSpPr txBox="1"/>
          <p:nvPr/>
        </p:nvSpPr>
        <p:spPr>
          <a:xfrm>
            <a:off x="990600" y="1981200"/>
            <a:ext cx="7010400" cy="369332"/>
          </a:xfrm>
          <a:prstGeom prst="rect">
            <a:avLst/>
          </a:prstGeom>
          <a:noFill/>
        </p:spPr>
        <p:txBody>
          <a:bodyPr wrap="square" rtlCol="0">
            <a:spAutoFit/>
          </a:bodyPr>
          <a:lstStyle/>
          <a:p>
            <a:r>
              <a:rPr lang="en-US" dirty="0" smtClean="0">
                <a:hlinkClick r:id="rId2" action="ppaction://hlinkpres?slideindex=1&amp;slidetitle="/>
              </a:rPr>
              <a:t>min-lesson introduction or center assessment.pptx</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Card/Assessment</a:t>
            </a:r>
            <a:endParaRPr lang="en-US" dirty="0"/>
          </a:p>
        </p:txBody>
      </p:sp>
      <p:sp>
        <p:nvSpPr>
          <p:cNvPr id="3" name="TextBox 2"/>
          <p:cNvSpPr txBox="1"/>
          <p:nvPr/>
        </p:nvSpPr>
        <p:spPr>
          <a:xfrm>
            <a:off x="533400" y="1447800"/>
            <a:ext cx="8153400" cy="2308324"/>
          </a:xfrm>
          <a:prstGeom prst="rect">
            <a:avLst/>
          </a:prstGeom>
          <a:noFill/>
        </p:spPr>
        <p:txBody>
          <a:bodyPr wrap="square" rtlCol="0">
            <a:spAutoFit/>
          </a:bodyPr>
          <a:lstStyle/>
          <a:p>
            <a:endParaRPr lang="en-US" sz="2400" dirty="0" smtClean="0"/>
          </a:p>
          <a:p>
            <a:endParaRPr lang="en-US" sz="2400" dirty="0" smtClean="0"/>
          </a:p>
          <a:p>
            <a:r>
              <a:rPr lang="en-US" sz="2400" dirty="0" smtClean="0"/>
              <a:t>	Please complete the exit card/assessment.</a:t>
            </a:r>
          </a:p>
          <a:p>
            <a:endParaRPr lang="en-US" sz="2400" dirty="0" smtClean="0"/>
          </a:p>
          <a:p>
            <a:r>
              <a:rPr lang="en-US" sz="2400" dirty="0" smtClean="0"/>
              <a:t>	This will count towards the participation portion of your 	grade.</a:t>
            </a: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Literacy Mind Set</a:t>
            </a:r>
            <a:endParaRPr lang="en-US" dirty="0"/>
          </a:p>
        </p:txBody>
      </p:sp>
      <p:sp>
        <p:nvSpPr>
          <p:cNvPr id="3" name="Content Placeholder 2"/>
          <p:cNvSpPr>
            <a:spLocks noGrp="1"/>
          </p:cNvSpPr>
          <p:nvPr>
            <p:ph idx="1"/>
          </p:nvPr>
        </p:nvSpPr>
        <p:spPr/>
        <p:txBody>
          <a:bodyPr>
            <a:normAutofit lnSpcReduction="10000"/>
          </a:bodyPr>
          <a:lstStyle/>
          <a:p>
            <a:r>
              <a:rPr lang="en-US" dirty="0" smtClean="0"/>
              <a:t>We are always literacy teachers:</a:t>
            </a:r>
          </a:p>
          <a:p>
            <a:pPr lvl="1"/>
            <a:r>
              <a:rPr lang="en-US" dirty="0" smtClean="0"/>
              <a:t>Regardless of the class, content or topic</a:t>
            </a:r>
            <a:endParaRPr lang="en-US" dirty="0"/>
          </a:p>
          <a:p>
            <a:pPr lvl="1"/>
            <a:r>
              <a:rPr lang="en-US" dirty="0" smtClean="0"/>
              <a:t>It is the fidelity of developing literacy that allows for maximum student literacy growth</a:t>
            </a:r>
          </a:p>
          <a:p>
            <a:pPr lvl="2"/>
            <a:r>
              <a:rPr lang="en-US" dirty="0" smtClean="0"/>
              <a:t>The development of literacy requires a focus on the “Growth Model” (individual student progress as opposed to a cut score on annual test)</a:t>
            </a:r>
          </a:p>
          <a:p>
            <a:pPr lvl="2"/>
            <a:r>
              <a:rPr lang="en-US" dirty="0" smtClean="0"/>
              <a:t>Quality over quantity with consist data collection</a:t>
            </a:r>
          </a:p>
          <a:p>
            <a:pPr lvl="2"/>
            <a:r>
              <a:rPr lang="en-US" dirty="0" smtClean="0"/>
              <a:t>Thought of as “FLUID TEACHING”</a:t>
            </a:r>
          </a:p>
          <a:p>
            <a:pPr lvl="2"/>
            <a:r>
              <a:rPr lang="en-US" i="1" dirty="0" smtClean="0"/>
              <a:t>Always use evidence-based/researched materials &amp; techniques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Collection</a:t>
            </a:r>
            <a:endParaRPr lang="en-US" dirty="0"/>
          </a:p>
        </p:txBody>
      </p:sp>
      <p:sp>
        <p:nvSpPr>
          <p:cNvPr id="3" name="Content Placeholder 2"/>
          <p:cNvSpPr>
            <a:spLocks noGrp="1"/>
          </p:cNvSpPr>
          <p:nvPr>
            <p:ph idx="1"/>
          </p:nvPr>
        </p:nvSpPr>
        <p:spPr/>
        <p:txBody>
          <a:bodyPr/>
          <a:lstStyle/>
          <a:p>
            <a:r>
              <a:rPr lang="en-US" dirty="0" smtClean="0"/>
              <a:t>Data Collection occurs through 2 methods in varying stages:</a:t>
            </a:r>
          </a:p>
          <a:p>
            <a:pPr lvl="1"/>
            <a:r>
              <a:rPr lang="en-US" dirty="0" smtClean="0"/>
              <a:t>Formative &amp; Summative</a:t>
            </a:r>
          </a:p>
          <a:p>
            <a:pPr lvl="1"/>
            <a:r>
              <a:rPr lang="en-US" dirty="0" smtClean="0"/>
              <a:t>Formative:  Pre-assessment, Present-Assessment, &amp; Post-Assessment </a:t>
            </a:r>
          </a:p>
          <a:p>
            <a:pPr lvl="1"/>
            <a:r>
              <a:rPr lang="en-US" dirty="0" smtClean="0"/>
              <a:t>Summative: Not often and does not paint a clear enough picture of student growth without the use of frequent formative assessments.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Curriculum Based Measurement</a:t>
            </a:r>
            <a:endParaRPr lang="en-US" dirty="0"/>
          </a:p>
        </p:txBody>
      </p:sp>
      <p:sp>
        <p:nvSpPr>
          <p:cNvPr id="3" name="Content Placeholder 2"/>
          <p:cNvSpPr>
            <a:spLocks noGrp="1"/>
          </p:cNvSpPr>
          <p:nvPr>
            <p:ph idx="1"/>
          </p:nvPr>
        </p:nvSpPr>
        <p:spPr/>
        <p:txBody>
          <a:bodyPr/>
          <a:lstStyle/>
          <a:p>
            <a:pPr>
              <a:buNone/>
            </a:pPr>
            <a:endParaRPr lang="en-US" dirty="0"/>
          </a:p>
        </p:txBody>
      </p:sp>
      <p:sp>
        <p:nvSpPr>
          <p:cNvPr id="4" name="TextBox 3"/>
          <p:cNvSpPr txBox="1"/>
          <p:nvPr/>
        </p:nvSpPr>
        <p:spPr>
          <a:xfrm>
            <a:off x="914400" y="1905000"/>
            <a:ext cx="7315200" cy="369332"/>
          </a:xfrm>
          <a:prstGeom prst="rect">
            <a:avLst/>
          </a:prstGeom>
          <a:noFill/>
        </p:spPr>
        <p:txBody>
          <a:bodyPr wrap="square" rtlCol="0">
            <a:spAutoFit/>
          </a:bodyPr>
          <a:lstStyle/>
          <a:p>
            <a:r>
              <a:rPr lang="en-US" dirty="0" smtClean="0">
                <a:hlinkClick r:id="rId3" action="ppaction://hlinkfile"/>
              </a:rPr>
              <a:t>curriculum based assessment.PDF</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a:t>
            </a:r>
            <a:endParaRPr lang="en-US" dirty="0"/>
          </a:p>
        </p:txBody>
      </p:sp>
      <p:sp>
        <p:nvSpPr>
          <p:cNvPr id="3" name="Content Placeholder 2"/>
          <p:cNvSpPr>
            <a:spLocks noGrp="1"/>
          </p:cNvSpPr>
          <p:nvPr>
            <p:ph idx="1"/>
          </p:nvPr>
        </p:nvSpPr>
        <p:spPr/>
        <p:txBody>
          <a:bodyPr/>
          <a:lstStyle/>
          <a:p>
            <a:r>
              <a:rPr lang="en-US" dirty="0" smtClean="0"/>
              <a:t>Determine benchmarks before implementing the literacy techniques that are to be implemented:</a:t>
            </a:r>
          </a:p>
          <a:p>
            <a:pPr lvl="1"/>
            <a:r>
              <a:rPr lang="en-US" dirty="0" smtClean="0"/>
              <a:t>Use the Core Curricular Content Standards as a reference as well as</a:t>
            </a:r>
          </a:p>
          <a:p>
            <a:pPr lvl="1"/>
            <a:r>
              <a:rPr lang="en-US" dirty="0" smtClean="0"/>
              <a:t>Developmentally appropriate tasks (this is the variable which should allow you to use data to drive your literacy instruction)</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Effective Literacy Assessing Components </a:t>
            </a:r>
            <a:endParaRPr lang="en-US" sz="3600" dirty="0"/>
          </a:p>
        </p:txBody>
      </p:sp>
      <p:sp>
        <p:nvSpPr>
          <p:cNvPr id="3" name="Content Placeholder 2"/>
          <p:cNvSpPr>
            <a:spLocks noGrp="1"/>
          </p:cNvSpPr>
          <p:nvPr>
            <p:ph idx="1"/>
          </p:nvPr>
        </p:nvSpPr>
        <p:spPr/>
        <p:txBody>
          <a:bodyPr>
            <a:normAutofit fontScale="70000" lnSpcReduction="20000"/>
          </a:bodyPr>
          <a:lstStyle/>
          <a:p>
            <a:pPr lvl="0"/>
            <a:r>
              <a:rPr lang="en-US" b="1" dirty="0" smtClean="0">
                <a:hlinkClick r:id="rId3"/>
              </a:rPr>
              <a:t>Screening</a:t>
            </a:r>
            <a:r>
              <a:rPr lang="en-US" dirty="0" smtClean="0"/>
              <a:t> - Designed as a first step in identifying children who may be at high risk for delayed development or academic failure and in need of further diagnosis of their need for special services or additional reading instruction. </a:t>
            </a:r>
          </a:p>
          <a:p>
            <a:pPr lvl="0"/>
            <a:endParaRPr lang="en-US" dirty="0" smtClean="0"/>
          </a:p>
          <a:p>
            <a:pPr lvl="0"/>
            <a:r>
              <a:rPr lang="en-US" b="1" dirty="0" smtClean="0">
                <a:hlinkClick r:id="rId4"/>
              </a:rPr>
              <a:t>Diagnostic</a:t>
            </a:r>
            <a:r>
              <a:rPr lang="en-US" dirty="0" smtClean="0"/>
              <a:t> - Helps teachers plan instruction by providing in-depth information about students' skills and instructional needs. </a:t>
            </a:r>
          </a:p>
          <a:p>
            <a:pPr lvl="0"/>
            <a:endParaRPr lang="en-US" dirty="0" smtClean="0"/>
          </a:p>
          <a:p>
            <a:pPr lvl="0"/>
            <a:r>
              <a:rPr lang="en-US" b="1" dirty="0" smtClean="0">
                <a:hlinkClick r:id="rId5"/>
              </a:rPr>
              <a:t>Progress Monitoring</a:t>
            </a:r>
            <a:r>
              <a:rPr lang="en-US" dirty="0" smtClean="0"/>
              <a:t> - Determines through frequent measurement if students are making adequate progress or need more intervention to achieve grade-level reading outcomes. </a:t>
            </a:r>
          </a:p>
          <a:p>
            <a:pPr lvl="0"/>
            <a:endParaRPr lang="en-US" dirty="0" smtClean="0"/>
          </a:p>
          <a:p>
            <a:r>
              <a:rPr lang="en-US" b="1" dirty="0" smtClean="0">
                <a:hlinkClick r:id="rId6"/>
              </a:rPr>
              <a:t>Outcome</a:t>
            </a:r>
            <a:r>
              <a:rPr lang="en-US" dirty="0" smtClean="0"/>
              <a:t> - Provides a bottom-line evaluation of the effectiveness of the reading program in relation to established performance levels.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Focus on Standards Across the Disciplines</a:t>
            </a:r>
            <a:endParaRPr lang="en-US" dirty="0"/>
          </a:p>
        </p:txBody>
      </p:sp>
      <p:sp>
        <p:nvSpPr>
          <p:cNvPr id="3" name="Content Placeholder 2"/>
          <p:cNvSpPr>
            <a:spLocks noGrp="1"/>
          </p:cNvSpPr>
          <p:nvPr>
            <p:ph idx="1"/>
          </p:nvPr>
        </p:nvSpPr>
        <p:spPr/>
        <p:txBody>
          <a:bodyPr/>
          <a:lstStyle/>
          <a:p>
            <a:r>
              <a:rPr lang="en-US" dirty="0" smtClean="0"/>
              <a:t>Develop “Norms” regarding literacy development &amp; implementation…</a:t>
            </a:r>
          </a:p>
          <a:p>
            <a:pPr lvl="1"/>
            <a:r>
              <a:rPr lang="en-US" dirty="0" smtClean="0"/>
              <a:t>Taking into account the “Knowledge of Variance” with regard to classroom distribution of ability levels – </a:t>
            </a:r>
          </a:p>
          <a:p>
            <a:pPr lvl="1"/>
            <a:r>
              <a:rPr lang="en-US" dirty="0" smtClean="0"/>
              <a:t>Example:</a:t>
            </a:r>
          </a:p>
          <a:p>
            <a:pPr lvl="2"/>
            <a:r>
              <a:rPr lang="en-US" dirty="0" smtClean="0"/>
              <a:t>Students struggling with basic phonemes and phonics won’t grasp the life cycle of a butterfly in science class unless literacy is developed during that class as well</a:t>
            </a:r>
          </a:p>
          <a:p>
            <a:pPr lvl="1"/>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222</TotalTime>
  <Words>2249</Words>
  <Application>Microsoft Office PowerPoint</Application>
  <PresentationFormat>On-screen Show (4:3)</PresentationFormat>
  <Paragraphs>280</Paragraphs>
  <Slides>33</Slides>
  <Notes>32</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Literacy Development in Elementary &amp; Middle School</vt:lpstr>
      <vt:lpstr>Assessment of Week 1 –  Assigned Reading</vt:lpstr>
      <vt:lpstr>Week 2 Phonemic Awareness &amp; Phonics</vt:lpstr>
      <vt:lpstr>Literacy Mind Set</vt:lpstr>
      <vt:lpstr>Data Collection</vt:lpstr>
      <vt:lpstr>Curriculum Based Measurement</vt:lpstr>
      <vt:lpstr>Assessment</vt:lpstr>
      <vt:lpstr>Effective Literacy Assessing Components </vt:lpstr>
      <vt:lpstr>Focus on Standards Across the Disciplines</vt:lpstr>
      <vt:lpstr>Knowledge of Variance </vt:lpstr>
      <vt:lpstr>Phonemic Awareness (PA)</vt:lpstr>
      <vt:lpstr>Distinctions of PA</vt:lpstr>
      <vt:lpstr>Complexity of PA</vt:lpstr>
      <vt:lpstr>Important PA Terminology</vt:lpstr>
      <vt:lpstr>Examples of Phonemes</vt:lpstr>
      <vt:lpstr>Examples of Phonemic Awareness Skills</vt:lpstr>
      <vt:lpstr>What Teachers Should Know &amp; Be Able to Do</vt:lpstr>
      <vt:lpstr>PA Development Continuum </vt:lpstr>
      <vt:lpstr>Identifying Lack of Phonemic Awareness</vt:lpstr>
      <vt:lpstr>Teaching Strategies &amp; Examples</vt:lpstr>
      <vt:lpstr>PA Benchmark for Grade 1</vt:lpstr>
      <vt:lpstr>Phonics</vt:lpstr>
      <vt:lpstr>Phonics Instruction</vt:lpstr>
      <vt:lpstr>Key Concepts of Phonics Instruction</vt:lpstr>
      <vt:lpstr>Phonics Key Concepts cont’d</vt:lpstr>
      <vt:lpstr>Phonic Key Concepts cont’d</vt:lpstr>
      <vt:lpstr>Examples of Phonics Activities</vt:lpstr>
      <vt:lpstr>Teaching Phonics</vt:lpstr>
      <vt:lpstr>Phonics Instructional Methods &amp; Approaches</vt:lpstr>
      <vt:lpstr>Phonics Research</vt:lpstr>
      <vt:lpstr>Scenario</vt:lpstr>
      <vt:lpstr>Mini-Lesson Introduction or Literacy Center Assessment</vt:lpstr>
      <vt:lpstr>Exit Card/Assessment</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Literacy Development in Elementary &amp; Middle School</dc:title>
  <dc:creator> </dc:creator>
  <cp:lastModifiedBy>Northfield Board of Education</cp:lastModifiedBy>
  <cp:revision>67</cp:revision>
  <dcterms:created xsi:type="dcterms:W3CDTF">2010-01-28T14:10:34Z</dcterms:created>
  <dcterms:modified xsi:type="dcterms:W3CDTF">2010-01-28T20:13:36Z</dcterms:modified>
</cp:coreProperties>
</file>